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17"/>
  </p:notesMasterIdLst>
  <p:handoutMasterIdLst>
    <p:handoutMasterId r:id="rId18"/>
  </p:handoutMasterIdLst>
  <p:sldIdLst>
    <p:sldId id="261" r:id="rId5"/>
    <p:sldId id="277" r:id="rId6"/>
    <p:sldId id="264" r:id="rId7"/>
    <p:sldId id="265" r:id="rId8"/>
    <p:sldId id="270" r:id="rId9"/>
    <p:sldId id="271" r:id="rId10"/>
    <p:sldId id="272" r:id="rId11"/>
    <p:sldId id="273" r:id="rId12"/>
    <p:sldId id="276" r:id="rId13"/>
    <p:sldId id="274" r:id="rId14"/>
    <p:sldId id="266" r:id="rId15"/>
    <p:sldId id="267" r:id="rId1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C0D85-A4B3-7852-76DC-2BE7907612C3}" name="Ella Wallenius" initials="EW" userId="S::ella.wallenius@neomore.fi::c9a103fe-a8a3-4683-a554-21fe37c608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FF3333"/>
    <a:srgbClr val="4C0000"/>
    <a:srgbClr val="0A0A0A"/>
    <a:srgbClr val="0E0707"/>
    <a:srgbClr val="FFFFF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462F3-0D83-D208-0249-DA77D16288B2}" v="2" dt="2026-05-27T12:13:02.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7313" autoAdjust="0"/>
  </p:normalViewPr>
  <p:slideViewPr>
    <p:cSldViewPr snapToGrid="0">
      <p:cViewPr varScale="1">
        <p:scale>
          <a:sx n="54" d="100"/>
          <a:sy n="54" d="100"/>
        </p:scale>
        <p:origin x="682" y="5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5118"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D9DCF9-9372-4DCD-A6A2-1D6AA907E1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DCBE369C-5331-4DB0-B71B-980F8C2386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39644-14CD-4966-98A3-427A21CE03F1}" type="datetimeFigureOut">
              <a:rPr lang="en-FI" smtClean="0"/>
              <a:t>05/27/2026</a:t>
            </a:fld>
            <a:endParaRPr lang="en-FI"/>
          </a:p>
        </p:txBody>
      </p:sp>
      <p:sp>
        <p:nvSpPr>
          <p:cNvPr id="4" name="Footer Placeholder 3">
            <a:extLst>
              <a:ext uri="{FF2B5EF4-FFF2-40B4-BE49-F238E27FC236}">
                <a16:creationId xmlns:a16="http://schemas.microsoft.com/office/drawing/2014/main" id="{0AD0042E-A52B-4690-9993-E9061CCAF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E909A13B-99F6-4BBA-BD6A-64D62DA6A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C77D6-BE91-4C7B-8366-3ECD40CB06AB}" type="slidenum">
              <a:rPr lang="en-FI" smtClean="0"/>
              <a:t>‹#›</a:t>
            </a:fld>
            <a:endParaRPr lang="en-FI"/>
          </a:p>
        </p:txBody>
      </p:sp>
    </p:spTree>
    <p:extLst>
      <p:ext uri="{BB962C8B-B14F-4D97-AF65-F5344CB8AC3E}">
        <p14:creationId xmlns:p14="http://schemas.microsoft.com/office/powerpoint/2010/main" val="4255443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6C442-F1A4-4E95-9902-3C8A7A05DD82}" type="datetimeFigureOut">
              <a:rPr lang="en-FI" smtClean="0"/>
              <a:t>05/27/2026</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BA26-8B46-4186-AB76-2328FD7F23F8}" type="slidenum">
              <a:rPr lang="en-FI" smtClean="0"/>
              <a:t>‹#›</a:t>
            </a:fld>
            <a:endParaRPr lang="en-FI"/>
          </a:p>
        </p:txBody>
      </p:sp>
    </p:spTree>
    <p:extLst>
      <p:ext uri="{BB962C8B-B14F-4D97-AF65-F5344CB8AC3E}">
        <p14:creationId xmlns:p14="http://schemas.microsoft.com/office/powerpoint/2010/main" val="181195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PNG"/><Relationship Id="rId7" Type="http://schemas.openxmlformats.org/officeDocument/2006/relationships/hyperlink" Target="https://www.neomore.fi/" TargetMode="External"/><Relationship Id="rId12" Type="http://schemas.openxmlformats.org/officeDocument/2006/relationships/image" Target="../media/image7.png"/><Relationship Id="rId2" Type="http://schemas.openxmlformats.org/officeDocument/2006/relationships/hyperlink" Target="https://twitter.com/NeomoreFI" TargetMode="External"/><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hyperlink" Target="https://www.facebook.com/profile.php?id=61557439534063" TargetMode="External"/><Relationship Id="rId5" Type="http://schemas.openxmlformats.org/officeDocument/2006/relationships/hyperlink" Target="https://neomore.fi/" TargetMode="External"/><Relationship Id="rId10" Type="http://schemas.openxmlformats.org/officeDocument/2006/relationships/image" Target="../media/image6.png"/><Relationship Id="rId4" Type="http://schemas.openxmlformats.org/officeDocument/2006/relationships/hyperlink" Target="http://analisisdemedios.blogspot.com/2013/05/twitter-recopilara-informacion-personal.html" TargetMode="External"/><Relationship Id="rId9" Type="http://schemas.openxmlformats.org/officeDocument/2006/relationships/hyperlink" Target="https://www.linkedin.com/company/neomore-consulting"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AFF3-5FAA-684C-8E69-EDE06AC58EC6}"/>
              </a:ext>
            </a:extLst>
          </p:cNvPr>
          <p:cNvSpPr>
            <a:spLocks noGrp="1"/>
          </p:cNvSpPr>
          <p:nvPr>
            <p:ph type="ctrTitle"/>
          </p:nvPr>
        </p:nvSpPr>
        <p:spPr>
          <a:xfrm>
            <a:off x="347815" y="2715142"/>
            <a:ext cx="9144000" cy="723550"/>
          </a:xfrm>
          <a:prstGeom prst="rect">
            <a:avLst/>
          </a:prstGeom>
        </p:spPr>
        <p:txBody>
          <a:bodyPr anchor="b">
            <a:noAutofit/>
          </a:bodyPr>
          <a:lstStyle>
            <a:lvl1pPr algn="l">
              <a:defRPr sz="4000" b="1" cap="all" spc="0" baseline="0">
                <a:solidFill>
                  <a:schemeClr val="tx1"/>
                </a:solidFill>
              </a:defRPr>
            </a:lvl1pPr>
          </a:lstStyle>
          <a:p>
            <a:r>
              <a:rPr lang="en-US"/>
              <a:t>Click to edit Master title style</a:t>
            </a:r>
            <a:endParaRPr lang="fi-FI" dirty="0"/>
          </a:p>
        </p:txBody>
      </p:sp>
      <p:sp>
        <p:nvSpPr>
          <p:cNvPr id="5" name="Text Placeholder 2">
            <a:extLst>
              <a:ext uri="{FF2B5EF4-FFF2-40B4-BE49-F238E27FC236}">
                <a16:creationId xmlns:a16="http://schemas.microsoft.com/office/drawing/2014/main" id="{6AB2864F-6BDB-4EBF-832E-FA0397C6B7D8}"/>
              </a:ext>
            </a:extLst>
          </p:cNvPr>
          <p:cNvSpPr>
            <a:spLocks noGrp="1"/>
          </p:cNvSpPr>
          <p:nvPr>
            <p:ph type="body" idx="10"/>
          </p:nvPr>
        </p:nvSpPr>
        <p:spPr>
          <a:xfrm>
            <a:off x="347815" y="3798250"/>
            <a:ext cx="8200567" cy="501108"/>
          </a:xfrm>
          <a:prstGeom prst="rect">
            <a:avLst/>
          </a:prstGeom>
        </p:spPr>
        <p:txBody>
          <a:bodyPr anchor="b">
            <a:noAutofit/>
          </a:bodyPr>
          <a:lstStyle>
            <a:lvl1pPr marL="0" indent="0" algn="l">
              <a:buNone/>
              <a:defRPr sz="2200" b="0" i="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8B607FB-042F-47F8-85F5-8A29B4B0115F}"/>
              </a:ext>
            </a:extLst>
          </p:cNvPr>
          <p:cNvSpPr>
            <a:spLocks noGrp="1"/>
          </p:cNvSpPr>
          <p:nvPr>
            <p:ph type="dt" sz="half" idx="11"/>
          </p:nvPr>
        </p:nvSpPr>
        <p:spPr/>
        <p:txBody>
          <a:bodyPr/>
          <a:lstStyle/>
          <a:p>
            <a:fld id="{639C9492-D118-48D8-81CF-DC6571A05ED6}" type="datetime1">
              <a:rPr lang="fi-FI" smtClean="0"/>
              <a:t>27.5.2026</a:t>
            </a:fld>
            <a:endParaRPr lang="fi-FI" dirty="0"/>
          </a:p>
        </p:txBody>
      </p:sp>
      <p:sp>
        <p:nvSpPr>
          <p:cNvPr id="8" name="Footer Placeholder 7">
            <a:extLst>
              <a:ext uri="{FF2B5EF4-FFF2-40B4-BE49-F238E27FC236}">
                <a16:creationId xmlns:a16="http://schemas.microsoft.com/office/drawing/2014/main" id="{EEAC4B5D-0901-4298-B8CF-27624795FE6A}"/>
              </a:ext>
            </a:extLst>
          </p:cNvPr>
          <p:cNvSpPr>
            <a:spLocks noGrp="1"/>
          </p:cNvSpPr>
          <p:nvPr>
            <p:ph type="ftr" sz="quarter" idx="12"/>
          </p:nvPr>
        </p:nvSpPr>
        <p:spPr/>
        <p:txBody>
          <a:bodyPr/>
          <a:lstStyle/>
          <a:p>
            <a:r>
              <a:rPr lang="en-GB"/>
              <a:t>CONFIDENTIAL</a:t>
            </a:r>
            <a:endParaRPr lang="en-FI" dirty="0"/>
          </a:p>
        </p:txBody>
      </p:sp>
      <p:sp>
        <p:nvSpPr>
          <p:cNvPr id="9" name="Slide Number Placeholder 8">
            <a:extLst>
              <a:ext uri="{FF2B5EF4-FFF2-40B4-BE49-F238E27FC236}">
                <a16:creationId xmlns:a16="http://schemas.microsoft.com/office/drawing/2014/main" id="{E4CBA497-E3D3-4731-B69C-4AE5D890FFE3}"/>
              </a:ext>
            </a:extLst>
          </p:cNvPr>
          <p:cNvSpPr>
            <a:spLocks noGrp="1"/>
          </p:cNvSpPr>
          <p:nvPr>
            <p:ph type="sldNum" sz="quarter" idx="13"/>
          </p:nvPr>
        </p:nvSpPr>
        <p:spPr/>
        <p:txBody>
          <a:bodyPr/>
          <a:lstStyle/>
          <a:p>
            <a:fld id="{53240F57-0F49-4240-84D5-BBD9F51A28E9}" type="slidenum">
              <a:rPr lang="fi-FI" smtClean="0"/>
              <a:pPr/>
              <a:t>‹#›</a:t>
            </a:fld>
            <a:endParaRPr lang="fi-FI"/>
          </a:p>
        </p:txBody>
      </p:sp>
      <p:sp>
        <p:nvSpPr>
          <p:cNvPr id="3" name="Rectangle 2">
            <a:extLst>
              <a:ext uri="{FF2B5EF4-FFF2-40B4-BE49-F238E27FC236}">
                <a16:creationId xmlns:a16="http://schemas.microsoft.com/office/drawing/2014/main" id="{7F51760C-199C-8E04-5C03-9816B461DCCD}"/>
              </a:ext>
            </a:extLst>
          </p:cNvPr>
          <p:cNvSpPr/>
          <p:nvPr userDrawn="1"/>
        </p:nvSpPr>
        <p:spPr>
          <a:xfrm>
            <a:off x="1943050" y="0"/>
            <a:ext cx="1284923" cy="1813560"/>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34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ullet point 2 lists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D9EB22-3556-BE49-88D5-2DEE3B9084C6}"/>
              </a:ext>
            </a:extLst>
          </p:cNvPr>
          <p:cNvSpPr>
            <a:spLocks noGrp="1"/>
          </p:cNvSpPr>
          <p:nvPr>
            <p:ph type="body" idx="14"/>
          </p:nvPr>
        </p:nvSpPr>
        <p:spPr>
          <a:xfrm>
            <a:off x="246776" y="916823"/>
            <a:ext cx="7913761"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Text Placeholder 3">
            <a:extLst>
              <a:ext uri="{FF2B5EF4-FFF2-40B4-BE49-F238E27FC236}">
                <a16:creationId xmlns:a16="http://schemas.microsoft.com/office/drawing/2014/main" id="{AB9FEF76-4ED2-4E61-8C97-63595787DBED}"/>
              </a:ext>
            </a:extLst>
          </p:cNvPr>
          <p:cNvSpPr>
            <a:spLocks noGrp="1"/>
          </p:cNvSpPr>
          <p:nvPr>
            <p:ph type="body" sz="quarter" idx="20"/>
          </p:nvPr>
        </p:nvSpPr>
        <p:spPr>
          <a:xfrm>
            <a:off x="753025" y="1989414"/>
            <a:ext cx="4195494" cy="3215215"/>
          </a:xfrm>
          <a:solidFill>
            <a:schemeClr val="bg1">
              <a:alpha val="80000"/>
            </a:schemeClr>
          </a:solidFill>
          <a:ln>
            <a:no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8" name="Text Placeholder 3">
            <a:extLst>
              <a:ext uri="{FF2B5EF4-FFF2-40B4-BE49-F238E27FC236}">
                <a16:creationId xmlns:a16="http://schemas.microsoft.com/office/drawing/2014/main" id="{BDEA3D8D-4FAB-4AC2-80B2-21117FC7309B}"/>
              </a:ext>
            </a:extLst>
          </p:cNvPr>
          <p:cNvSpPr>
            <a:spLocks noGrp="1"/>
          </p:cNvSpPr>
          <p:nvPr>
            <p:ph type="body" sz="quarter" idx="21"/>
          </p:nvPr>
        </p:nvSpPr>
        <p:spPr>
          <a:xfrm>
            <a:off x="6598017" y="2022261"/>
            <a:ext cx="4356854" cy="3215215"/>
          </a:xfrm>
          <a:solidFill>
            <a:schemeClr val="bg1">
              <a:alpha val="80000"/>
            </a:schemeClr>
          </a:solidFill>
          <a:ln>
            <a:no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1" name="Text Placeholder 2">
            <a:extLst>
              <a:ext uri="{FF2B5EF4-FFF2-40B4-BE49-F238E27FC236}">
                <a16:creationId xmlns:a16="http://schemas.microsoft.com/office/drawing/2014/main" id="{E378ED47-84E5-4BB3-AA1F-683692689893}"/>
              </a:ext>
            </a:extLst>
          </p:cNvPr>
          <p:cNvSpPr>
            <a:spLocks noGrp="1"/>
          </p:cNvSpPr>
          <p:nvPr>
            <p:ph type="body" idx="22"/>
          </p:nvPr>
        </p:nvSpPr>
        <p:spPr>
          <a:xfrm>
            <a:off x="748793" y="1653371"/>
            <a:ext cx="5049978"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a:extLst>
              <a:ext uri="{FF2B5EF4-FFF2-40B4-BE49-F238E27FC236}">
                <a16:creationId xmlns:a16="http://schemas.microsoft.com/office/drawing/2014/main" id="{A37FDC0F-9FE4-48DD-9FA3-36F47025DA7A}"/>
              </a:ext>
            </a:extLst>
          </p:cNvPr>
          <p:cNvSpPr>
            <a:spLocks noGrp="1"/>
          </p:cNvSpPr>
          <p:nvPr>
            <p:ph type="body" idx="23"/>
          </p:nvPr>
        </p:nvSpPr>
        <p:spPr>
          <a:xfrm>
            <a:off x="6598017" y="1679227"/>
            <a:ext cx="5049978"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Date Placeholder 1">
            <a:extLst>
              <a:ext uri="{FF2B5EF4-FFF2-40B4-BE49-F238E27FC236}">
                <a16:creationId xmlns:a16="http://schemas.microsoft.com/office/drawing/2014/main" id="{6869A706-D1D1-4BD5-88E7-92A27BE5FBA3}"/>
              </a:ext>
            </a:extLst>
          </p:cNvPr>
          <p:cNvSpPr>
            <a:spLocks noGrp="1"/>
          </p:cNvSpPr>
          <p:nvPr>
            <p:ph type="dt" sz="half" idx="24"/>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14506B2D-A272-4C1D-B5D6-926334F0D469}"/>
              </a:ext>
            </a:extLst>
          </p:cNvPr>
          <p:cNvSpPr>
            <a:spLocks noGrp="1"/>
          </p:cNvSpPr>
          <p:nvPr>
            <p:ph type="ftr" sz="quarter" idx="25"/>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8ED1216D-4A38-4F8A-B2AE-E2443BAE3E43}"/>
              </a:ext>
            </a:extLst>
          </p:cNvPr>
          <p:cNvSpPr>
            <a:spLocks noGrp="1"/>
          </p:cNvSpPr>
          <p:nvPr>
            <p:ph type="sldNum" sz="quarter" idx="26"/>
          </p:nvPr>
        </p:nvSpPr>
        <p:spPr/>
        <p:txBody>
          <a:bodyPr/>
          <a:lstStyle/>
          <a:p>
            <a:fld id="{53240F57-0F49-4240-84D5-BBD9F51A28E9}" type="slidenum">
              <a:rPr lang="fi-FI" smtClean="0"/>
              <a:pPr/>
              <a:t>‹#›</a:t>
            </a:fld>
            <a:endParaRPr lang="fi-FI"/>
          </a:p>
        </p:txBody>
      </p:sp>
      <p:sp>
        <p:nvSpPr>
          <p:cNvPr id="3" name="Rectangle 2">
            <a:extLst>
              <a:ext uri="{FF2B5EF4-FFF2-40B4-BE49-F238E27FC236}">
                <a16:creationId xmlns:a16="http://schemas.microsoft.com/office/drawing/2014/main" id="{C92DFEE4-94C4-9BBE-DD19-1B90CEC97ED4}"/>
              </a:ext>
            </a:extLst>
          </p:cNvPr>
          <p:cNvSpPr/>
          <p:nvPr userDrawn="1"/>
        </p:nvSpPr>
        <p:spPr>
          <a:xfrm>
            <a:off x="544005" y="1529976"/>
            <a:ext cx="5390777" cy="4043686"/>
          </a:xfrm>
          <a:prstGeom prst="rect">
            <a:avLst/>
          </a:prstGeom>
          <a:noFill/>
          <a:ln w="28575">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FFFD0B-F9B7-83C2-2E15-5F2149AB56B3}"/>
              </a:ext>
            </a:extLst>
          </p:cNvPr>
          <p:cNvSpPr/>
          <p:nvPr userDrawn="1"/>
        </p:nvSpPr>
        <p:spPr>
          <a:xfrm>
            <a:off x="6427617" y="1529976"/>
            <a:ext cx="5390777" cy="4043686"/>
          </a:xfrm>
          <a:prstGeom prst="rect">
            <a:avLst/>
          </a:prstGeom>
          <a:noFill/>
          <a:ln w="28575">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4441CD3-466D-CF5F-A985-3D51656CA415}"/>
              </a:ext>
            </a:extLst>
          </p:cNvPr>
          <p:cNvSpPr/>
          <p:nvPr userDrawn="1"/>
        </p:nvSpPr>
        <p:spPr>
          <a:xfrm>
            <a:off x="11410682" y="232420"/>
            <a:ext cx="437881" cy="437881"/>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33559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 3 lists black">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D9EB22-3556-BE49-88D5-2DEE3B9084C6}"/>
              </a:ext>
            </a:extLst>
          </p:cNvPr>
          <p:cNvSpPr>
            <a:spLocks noGrp="1"/>
          </p:cNvSpPr>
          <p:nvPr>
            <p:ph type="body" idx="14"/>
          </p:nvPr>
        </p:nvSpPr>
        <p:spPr>
          <a:xfrm>
            <a:off x="250933" y="929943"/>
            <a:ext cx="7913761" cy="338267"/>
          </a:xfrm>
          <a:prstGeom prst="rect">
            <a:avLst/>
          </a:prstGeom>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3">
            <a:extLst>
              <a:ext uri="{FF2B5EF4-FFF2-40B4-BE49-F238E27FC236}">
                <a16:creationId xmlns:a16="http://schemas.microsoft.com/office/drawing/2014/main" id="{832868CA-5E1F-4F79-AEE0-5BCDC7CF69E5}"/>
              </a:ext>
            </a:extLst>
          </p:cNvPr>
          <p:cNvSpPr>
            <a:spLocks noGrp="1"/>
          </p:cNvSpPr>
          <p:nvPr>
            <p:ph type="body" sz="quarter" idx="18"/>
          </p:nvPr>
        </p:nvSpPr>
        <p:spPr>
          <a:xfrm>
            <a:off x="8421055" y="1994540"/>
            <a:ext cx="2868613" cy="3923656"/>
          </a:xfrm>
          <a:solidFill>
            <a:schemeClr val="bg1"/>
          </a:solidFill>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7" name="Text Placeholder 3">
            <a:extLst>
              <a:ext uri="{FF2B5EF4-FFF2-40B4-BE49-F238E27FC236}">
                <a16:creationId xmlns:a16="http://schemas.microsoft.com/office/drawing/2014/main" id="{9A9691F2-054A-4202-9DE6-547DD1F4AE80}"/>
              </a:ext>
            </a:extLst>
          </p:cNvPr>
          <p:cNvSpPr>
            <a:spLocks noGrp="1"/>
          </p:cNvSpPr>
          <p:nvPr>
            <p:ph type="body" sz="quarter" idx="19"/>
          </p:nvPr>
        </p:nvSpPr>
        <p:spPr>
          <a:xfrm>
            <a:off x="4727103" y="1994541"/>
            <a:ext cx="2868613" cy="3923656"/>
          </a:xfrm>
          <a:solidFill>
            <a:schemeClr val="bg1"/>
          </a:solidFill>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8" name="Text Placeholder 3">
            <a:extLst>
              <a:ext uri="{FF2B5EF4-FFF2-40B4-BE49-F238E27FC236}">
                <a16:creationId xmlns:a16="http://schemas.microsoft.com/office/drawing/2014/main" id="{AB9FEF76-4ED2-4E61-8C97-63595787DBED}"/>
              </a:ext>
            </a:extLst>
          </p:cNvPr>
          <p:cNvSpPr>
            <a:spLocks noGrp="1"/>
          </p:cNvSpPr>
          <p:nvPr>
            <p:ph type="body" sz="quarter" idx="20"/>
          </p:nvPr>
        </p:nvSpPr>
        <p:spPr>
          <a:xfrm>
            <a:off x="1033841" y="1984683"/>
            <a:ext cx="2868613" cy="3933516"/>
          </a:xfrm>
          <a:solidFill>
            <a:schemeClr val="bg1"/>
          </a:solidFill>
          <a:ln>
            <a:no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cxnSp>
        <p:nvCxnSpPr>
          <p:cNvPr id="19" name="Straight Connector 18">
            <a:extLst>
              <a:ext uri="{FF2B5EF4-FFF2-40B4-BE49-F238E27FC236}">
                <a16:creationId xmlns:a16="http://schemas.microsoft.com/office/drawing/2014/main" id="{FA4EC7F0-C319-450D-85D0-70291DF2A43A}"/>
              </a:ext>
            </a:extLst>
          </p:cNvPr>
          <p:cNvCxnSpPr>
            <a:cxnSpLocks/>
          </p:cNvCxnSpPr>
          <p:nvPr userDrawn="1"/>
        </p:nvCxnSpPr>
        <p:spPr>
          <a:xfrm>
            <a:off x="1033841" y="5941339"/>
            <a:ext cx="2868613" cy="0"/>
          </a:xfrm>
          <a:prstGeom prst="line">
            <a:avLst/>
          </a:prstGeom>
          <a:ln w="381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1ECA0D-8B15-48D8-AAEA-DD6C0D825B68}"/>
              </a:ext>
            </a:extLst>
          </p:cNvPr>
          <p:cNvCxnSpPr>
            <a:cxnSpLocks/>
          </p:cNvCxnSpPr>
          <p:nvPr userDrawn="1"/>
        </p:nvCxnSpPr>
        <p:spPr>
          <a:xfrm>
            <a:off x="4727102" y="5945000"/>
            <a:ext cx="2868613" cy="0"/>
          </a:xfrm>
          <a:prstGeom prst="line">
            <a:avLst/>
          </a:prstGeom>
          <a:ln w="381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34CD2AE-E36D-4730-B737-7B62686D621D}"/>
              </a:ext>
            </a:extLst>
          </p:cNvPr>
          <p:cNvCxnSpPr>
            <a:cxnSpLocks/>
          </p:cNvCxnSpPr>
          <p:nvPr userDrawn="1"/>
        </p:nvCxnSpPr>
        <p:spPr>
          <a:xfrm>
            <a:off x="8420363" y="5942039"/>
            <a:ext cx="2868613" cy="0"/>
          </a:xfrm>
          <a:prstGeom prst="line">
            <a:avLst/>
          </a:prstGeom>
          <a:ln w="38100">
            <a:solidFill>
              <a:srgbClr val="FF3333"/>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4FC24203-AB7D-4428-9A0E-BBE50DBA1C42}"/>
              </a:ext>
            </a:extLst>
          </p:cNvPr>
          <p:cNvSpPr>
            <a:spLocks noGrp="1"/>
          </p:cNvSpPr>
          <p:nvPr>
            <p:ph type="body" idx="21"/>
          </p:nvPr>
        </p:nvSpPr>
        <p:spPr>
          <a:xfrm>
            <a:off x="1033841" y="1643802"/>
            <a:ext cx="2868613" cy="338267"/>
          </a:xfrm>
          <a:prstGeom prst="rect">
            <a:avLst/>
          </a:prstGeom>
          <a:solidFill>
            <a:schemeClr val="bg1">
              <a:alpha val="1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6CB8470D-B56B-4ACE-994D-913C7C82DD80}"/>
              </a:ext>
            </a:extLst>
          </p:cNvPr>
          <p:cNvSpPr>
            <a:spLocks noGrp="1"/>
          </p:cNvSpPr>
          <p:nvPr>
            <p:ph type="body" idx="22"/>
          </p:nvPr>
        </p:nvSpPr>
        <p:spPr>
          <a:xfrm>
            <a:off x="4727102" y="1648083"/>
            <a:ext cx="2868613" cy="338267"/>
          </a:xfrm>
          <a:prstGeom prst="rect">
            <a:avLst/>
          </a:prstGeom>
          <a:solidFill>
            <a:schemeClr val="bg1"/>
          </a:solidFill>
        </p:spPr>
        <p:txBody>
          <a:bodyPr>
            <a:noAutofit/>
          </a:bodyPr>
          <a:lstStyle>
            <a:lvl1pPr marL="0" indent="0">
              <a:buNone/>
              <a:defRPr sz="1600" b="1"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20C26B3F-F3A7-454F-8962-9649579DE5D8}"/>
              </a:ext>
            </a:extLst>
          </p:cNvPr>
          <p:cNvSpPr>
            <a:spLocks noGrp="1"/>
          </p:cNvSpPr>
          <p:nvPr>
            <p:ph type="body" idx="23"/>
          </p:nvPr>
        </p:nvSpPr>
        <p:spPr>
          <a:xfrm>
            <a:off x="8420363" y="1643802"/>
            <a:ext cx="2868613" cy="338267"/>
          </a:xfrm>
          <a:prstGeom prst="rect">
            <a:avLst/>
          </a:prstGeom>
          <a:solidFill>
            <a:schemeClr val="bg1"/>
          </a:solidFill>
        </p:spPr>
        <p:txBody>
          <a:bodyPr>
            <a:noAutofit/>
          </a:bodyPr>
          <a:lstStyle>
            <a:lvl1pPr marL="0" indent="0">
              <a:buNone/>
              <a:defRPr sz="1600" b="1"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Date Placeholder 2">
            <a:extLst>
              <a:ext uri="{FF2B5EF4-FFF2-40B4-BE49-F238E27FC236}">
                <a16:creationId xmlns:a16="http://schemas.microsoft.com/office/drawing/2014/main" id="{031AC355-1D72-4BE8-93EE-D18FEEACF60A}"/>
              </a:ext>
            </a:extLst>
          </p:cNvPr>
          <p:cNvSpPr>
            <a:spLocks noGrp="1"/>
          </p:cNvSpPr>
          <p:nvPr>
            <p:ph type="dt" sz="half" idx="24"/>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8F919A74-A969-45B2-9A64-7DC3C53DC687}"/>
              </a:ext>
            </a:extLst>
          </p:cNvPr>
          <p:cNvSpPr>
            <a:spLocks noGrp="1"/>
          </p:cNvSpPr>
          <p:nvPr>
            <p:ph type="ftr" sz="quarter" idx="25"/>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8E8BFDBC-0117-4D84-9C0C-B6021245D367}"/>
              </a:ext>
            </a:extLst>
          </p:cNvPr>
          <p:cNvSpPr>
            <a:spLocks noGrp="1"/>
          </p:cNvSpPr>
          <p:nvPr>
            <p:ph type="sldNum" sz="quarter" idx="26"/>
          </p:nvPr>
        </p:nvSpPr>
        <p:spPr/>
        <p:txBody>
          <a:bodyPr/>
          <a:lstStyle/>
          <a:p>
            <a:fld id="{53240F57-0F49-4240-84D5-BBD9F51A28E9}" type="slidenum">
              <a:rPr lang="fi-FI" smtClean="0"/>
              <a:pPr/>
              <a:t>‹#›</a:t>
            </a:fld>
            <a:endParaRPr lang="fi-FI"/>
          </a:p>
        </p:txBody>
      </p:sp>
    </p:spTree>
    <p:extLst>
      <p:ext uri="{BB962C8B-B14F-4D97-AF65-F5344CB8AC3E}">
        <p14:creationId xmlns:p14="http://schemas.microsoft.com/office/powerpoint/2010/main" val="274178048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 3 lists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D9EB22-3556-BE49-88D5-2DEE3B9084C6}"/>
              </a:ext>
            </a:extLst>
          </p:cNvPr>
          <p:cNvSpPr>
            <a:spLocks noGrp="1"/>
          </p:cNvSpPr>
          <p:nvPr>
            <p:ph type="body" idx="14"/>
          </p:nvPr>
        </p:nvSpPr>
        <p:spPr>
          <a:xfrm>
            <a:off x="250933" y="929943"/>
            <a:ext cx="7913761" cy="338267"/>
          </a:xfrm>
          <a:prstGeom prst="rect">
            <a:avLst/>
          </a:prstGeom>
          <a:no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3">
            <a:extLst>
              <a:ext uri="{FF2B5EF4-FFF2-40B4-BE49-F238E27FC236}">
                <a16:creationId xmlns:a16="http://schemas.microsoft.com/office/drawing/2014/main" id="{832868CA-5E1F-4F79-AEE0-5BCDC7CF69E5}"/>
              </a:ext>
            </a:extLst>
          </p:cNvPr>
          <p:cNvSpPr>
            <a:spLocks noGrp="1"/>
          </p:cNvSpPr>
          <p:nvPr>
            <p:ph type="body" sz="quarter" idx="18"/>
          </p:nvPr>
        </p:nvSpPr>
        <p:spPr>
          <a:xfrm>
            <a:off x="8343361" y="1992634"/>
            <a:ext cx="2868613" cy="3933516"/>
          </a:xfrm>
          <a:solidFill>
            <a:schemeClr val="bg1">
              <a:alpha val="50000"/>
            </a:schemeClr>
          </a:solidFill>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7" name="Text Placeholder 3">
            <a:extLst>
              <a:ext uri="{FF2B5EF4-FFF2-40B4-BE49-F238E27FC236}">
                <a16:creationId xmlns:a16="http://schemas.microsoft.com/office/drawing/2014/main" id="{9A9691F2-054A-4202-9DE6-547DD1F4AE80}"/>
              </a:ext>
            </a:extLst>
          </p:cNvPr>
          <p:cNvSpPr>
            <a:spLocks noGrp="1"/>
          </p:cNvSpPr>
          <p:nvPr>
            <p:ph type="body" sz="quarter" idx="19"/>
          </p:nvPr>
        </p:nvSpPr>
        <p:spPr>
          <a:xfrm>
            <a:off x="4649409" y="1994541"/>
            <a:ext cx="2868613" cy="3933516"/>
          </a:xfrm>
          <a:solidFill>
            <a:schemeClr val="bg1">
              <a:alpha val="50000"/>
            </a:schemeClr>
          </a:solidFill>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8" name="Text Placeholder 3">
            <a:extLst>
              <a:ext uri="{FF2B5EF4-FFF2-40B4-BE49-F238E27FC236}">
                <a16:creationId xmlns:a16="http://schemas.microsoft.com/office/drawing/2014/main" id="{AB9FEF76-4ED2-4E61-8C97-63595787DBED}"/>
              </a:ext>
            </a:extLst>
          </p:cNvPr>
          <p:cNvSpPr>
            <a:spLocks noGrp="1"/>
          </p:cNvSpPr>
          <p:nvPr>
            <p:ph type="body" sz="quarter" idx="20"/>
          </p:nvPr>
        </p:nvSpPr>
        <p:spPr>
          <a:xfrm>
            <a:off x="956147" y="1984684"/>
            <a:ext cx="2868613" cy="3933516"/>
          </a:xfrm>
          <a:solidFill>
            <a:schemeClr val="bg1">
              <a:alpha val="50000"/>
            </a:schemeClr>
          </a:solidFill>
          <a:ln>
            <a:solidFill>
              <a:schemeClr val="bg1"/>
            </a:solid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22" name="Text Placeholder 2">
            <a:extLst>
              <a:ext uri="{FF2B5EF4-FFF2-40B4-BE49-F238E27FC236}">
                <a16:creationId xmlns:a16="http://schemas.microsoft.com/office/drawing/2014/main" id="{4FC24203-AB7D-4428-9A0E-BBE50DBA1C42}"/>
              </a:ext>
            </a:extLst>
          </p:cNvPr>
          <p:cNvSpPr>
            <a:spLocks noGrp="1"/>
          </p:cNvSpPr>
          <p:nvPr>
            <p:ph type="body" idx="21"/>
          </p:nvPr>
        </p:nvSpPr>
        <p:spPr>
          <a:xfrm>
            <a:off x="956147" y="1643803"/>
            <a:ext cx="2868613" cy="338267"/>
          </a:xfrm>
          <a:prstGeom prst="rect">
            <a:avLst/>
          </a:prstGeom>
          <a:solidFill>
            <a:schemeClr val="bg1">
              <a:alpha val="5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6CB8470D-B56B-4ACE-994D-913C7C82DD80}"/>
              </a:ext>
            </a:extLst>
          </p:cNvPr>
          <p:cNvSpPr>
            <a:spLocks noGrp="1"/>
          </p:cNvSpPr>
          <p:nvPr>
            <p:ph type="body" idx="22"/>
          </p:nvPr>
        </p:nvSpPr>
        <p:spPr>
          <a:xfrm>
            <a:off x="4649408" y="1648083"/>
            <a:ext cx="2868613" cy="338267"/>
          </a:xfrm>
          <a:prstGeom prst="rect">
            <a:avLst/>
          </a:prstGeom>
          <a:solidFill>
            <a:schemeClr val="bg1">
              <a:alpha val="5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20C26B3F-F3A7-454F-8962-9649579DE5D8}"/>
              </a:ext>
            </a:extLst>
          </p:cNvPr>
          <p:cNvSpPr>
            <a:spLocks noGrp="1"/>
          </p:cNvSpPr>
          <p:nvPr>
            <p:ph type="body" idx="23"/>
          </p:nvPr>
        </p:nvSpPr>
        <p:spPr>
          <a:xfrm>
            <a:off x="8342669" y="1641896"/>
            <a:ext cx="2868613" cy="338267"/>
          </a:xfrm>
          <a:prstGeom prst="rect">
            <a:avLst/>
          </a:prstGeom>
          <a:solidFill>
            <a:schemeClr val="bg1">
              <a:alpha val="5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Date Placeholder 2">
            <a:extLst>
              <a:ext uri="{FF2B5EF4-FFF2-40B4-BE49-F238E27FC236}">
                <a16:creationId xmlns:a16="http://schemas.microsoft.com/office/drawing/2014/main" id="{48D70296-0EBF-4FC6-822A-F90DEEE95ECD}"/>
              </a:ext>
            </a:extLst>
          </p:cNvPr>
          <p:cNvSpPr>
            <a:spLocks noGrp="1"/>
          </p:cNvSpPr>
          <p:nvPr>
            <p:ph type="dt" sz="half" idx="24"/>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2B1C52B8-1F6C-4759-91F2-7727E3C5AB2A}"/>
              </a:ext>
            </a:extLst>
          </p:cNvPr>
          <p:cNvSpPr>
            <a:spLocks noGrp="1"/>
          </p:cNvSpPr>
          <p:nvPr>
            <p:ph type="ftr" sz="quarter" idx="25"/>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30489375-CD7D-4621-83E8-417DEF8B11BC}"/>
              </a:ext>
            </a:extLst>
          </p:cNvPr>
          <p:cNvSpPr>
            <a:spLocks noGrp="1"/>
          </p:cNvSpPr>
          <p:nvPr>
            <p:ph type="sldNum" sz="quarter" idx="26"/>
          </p:nvPr>
        </p:nvSpPr>
        <p:spPr/>
        <p:txBody>
          <a:bodyPr/>
          <a:lstStyle/>
          <a:p>
            <a:fld id="{53240F57-0F49-4240-84D5-BBD9F51A28E9}" type="slidenum">
              <a:rPr lang="fi-FI" smtClean="0"/>
              <a:pPr/>
              <a:t>‹#›</a:t>
            </a:fld>
            <a:endParaRPr lang="fi-FI"/>
          </a:p>
        </p:txBody>
      </p:sp>
      <p:sp>
        <p:nvSpPr>
          <p:cNvPr id="2" name="Rectangle 1">
            <a:extLst>
              <a:ext uri="{FF2B5EF4-FFF2-40B4-BE49-F238E27FC236}">
                <a16:creationId xmlns:a16="http://schemas.microsoft.com/office/drawing/2014/main" id="{7FA45F5C-ECFD-1A56-F673-48202DA5B635}"/>
              </a:ext>
            </a:extLst>
          </p:cNvPr>
          <p:cNvSpPr/>
          <p:nvPr userDrawn="1"/>
        </p:nvSpPr>
        <p:spPr>
          <a:xfrm>
            <a:off x="0" y="0"/>
            <a:ext cx="12192000" cy="681318"/>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hite letter on a black background&#10;&#10;AI-generated content may be incorrect.">
            <a:extLst>
              <a:ext uri="{FF2B5EF4-FFF2-40B4-BE49-F238E27FC236}">
                <a16:creationId xmlns:a16="http://schemas.microsoft.com/office/drawing/2014/main" id="{92A5E6E7-35D5-348C-1A92-28EE3DB70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478" y="322729"/>
            <a:ext cx="1169719" cy="280891"/>
          </a:xfrm>
          <a:prstGeom prst="rect">
            <a:avLst/>
          </a:prstGeom>
        </p:spPr>
      </p:pic>
      <p:cxnSp>
        <p:nvCxnSpPr>
          <p:cNvPr id="8" name="Straight Connector 7">
            <a:extLst>
              <a:ext uri="{FF2B5EF4-FFF2-40B4-BE49-F238E27FC236}">
                <a16:creationId xmlns:a16="http://schemas.microsoft.com/office/drawing/2014/main" id="{D26CC8DD-0429-B1AC-FD8D-128176D22132}"/>
              </a:ext>
            </a:extLst>
          </p:cNvPr>
          <p:cNvCxnSpPr>
            <a:cxnSpLocks/>
          </p:cNvCxnSpPr>
          <p:nvPr userDrawn="1"/>
        </p:nvCxnSpPr>
        <p:spPr>
          <a:xfrm>
            <a:off x="4288847" y="2300356"/>
            <a:ext cx="0" cy="2922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547C67A-659A-B636-42DD-FC9DCF81983E}"/>
              </a:ext>
            </a:extLst>
          </p:cNvPr>
          <p:cNvCxnSpPr>
            <a:cxnSpLocks/>
          </p:cNvCxnSpPr>
          <p:nvPr userDrawn="1"/>
        </p:nvCxnSpPr>
        <p:spPr>
          <a:xfrm>
            <a:off x="7993073" y="2300356"/>
            <a:ext cx="0" cy="292227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87260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6" name="Picture 15" descr="A picture containing ax, vector graphics, tool&#10;&#10;Description automatically generated">
            <a:hlinkClick r:id="rId2"/>
            <a:extLst>
              <a:ext uri="{FF2B5EF4-FFF2-40B4-BE49-F238E27FC236}">
                <a16:creationId xmlns:a16="http://schemas.microsoft.com/office/drawing/2014/main" id="{991A6D30-2CEE-4946-A5B2-C42AC525C1A3}"/>
              </a:ext>
            </a:extLst>
          </p:cNvPr>
          <p:cNvPicPr>
            <a:picLocks noChangeAspect="1"/>
          </p:cNvPicPr>
          <p:nvPr userDrawn="1"/>
        </p:nvPicPr>
        <p:blipFill>
          <a:blip r:embed="rId3">
            <a:biLevel thresh="2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3404" y="5627490"/>
            <a:ext cx="307945" cy="250013"/>
          </a:xfrm>
          <a:prstGeom prst="rect">
            <a:avLst/>
          </a:prstGeom>
        </p:spPr>
      </p:pic>
      <p:pic>
        <p:nvPicPr>
          <p:cNvPr id="19" name="Graphic 18" descr="Internet with solid fill">
            <a:hlinkClick r:id="rId5"/>
            <a:extLst>
              <a:ext uri="{FF2B5EF4-FFF2-40B4-BE49-F238E27FC236}">
                <a16:creationId xmlns:a16="http://schemas.microsoft.com/office/drawing/2014/main" id="{1FC06FAD-BB2F-4D38-B140-3FA4B306220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3988" y="5517331"/>
            <a:ext cx="438153" cy="438153"/>
          </a:xfrm>
          <a:prstGeom prst="rect">
            <a:avLst/>
          </a:prstGeom>
        </p:spPr>
      </p:pic>
      <p:sp>
        <p:nvSpPr>
          <p:cNvPr id="38" name="TextBox 37">
            <a:extLst>
              <a:ext uri="{FF2B5EF4-FFF2-40B4-BE49-F238E27FC236}">
                <a16:creationId xmlns:a16="http://schemas.microsoft.com/office/drawing/2014/main" id="{3EE0D82A-C4AE-49CE-BE6B-A656F055D8D4}"/>
              </a:ext>
            </a:extLst>
          </p:cNvPr>
          <p:cNvSpPr txBox="1"/>
          <p:nvPr userDrawn="1"/>
        </p:nvSpPr>
        <p:spPr>
          <a:xfrm>
            <a:off x="3514284" y="1863516"/>
            <a:ext cx="51634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pc="0" dirty="0">
                <a:solidFill>
                  <a:schemeClr val="tx1"/>
                </a:solidFill>
              </a:rPr>
              <a:t>GET IN TOUCH</a:t>
            </a:r>
          </a:p>
        </p:txBody>
      </p:sp>
      <p:sp>
        <p:nvSpPr>
          <p:cNvPr id="5" name="Date Placeholder 4">
            <a:extLst>
              <a:ext uri="{FF2B5EF4-FFF2-40B4-BE49-F238E27FC236}">
                <a16:creationId xmlns:a16="http://schemas.microsoft.com/office/drawing/2014/main" id="{15722D6C-4394-4CD4-A9F4-1A18C1A3C611}"/>
              </a:ext>
            </a:extLst>
          </p:cNvPr>
          <p:cNvSpPr>
            <a:spLocks noGrp="1"/>
          </p:cNvSpPr>
          <p:nvPr>
            <p:ph type="dt" sz="half" idx="24"/>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F9E6DC19-85DF-4232-9B41-ED3E3EFD3B2B}"/>
              </a:ext>
            </a:extLst>
          </p:cNvPr>
          <p:cNvSpPr>
            <a:spLocks noGrp="1"/>
          </p:cNvSpPr>
          <p:nvPr>
            <p:ph type="ftr" sz="quarter" idx="25"/>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2A603BB7-05F5-419E-BB8F-639E1453B2F8}"/>
              </a:ext>
            </a:extLst>
          </p:cNvPr>
          <p:cNvSpPr>
            <a:spLocks noGrp="1"/>
          </p:cNvSpPr>
          <p:nvPr>
            <p:ph type="sldNum" sz="quarter" idx="26"/>
          </p:nvPr>
        </p:nvSpPr>
        <p:spPr/>
        <p:txBody>
          <a:bodyPr/>
          <a:lstStyle/>
          <a:p>
            <a:fld id="{53240F57-0F49-4240-84D5-BBD9F51A28E9}" type="slidenum">
              <a:rPr lang="fi-FI" smtClean="0"/>
              <a:pPr/>
              <a:t>‹#›</a:t>
            </a:fld>
            <a:endParaRPr lang="fi-FI"/>
          </a:p>
        </p:txBody>
      </p:sp>
      <p:sp>
        <p:nvSpPr>
          <p:cNvPr id="2" name="Rectangle 1">
            <a:extLst>
              <a:ext uri="{FF2B5EF4-FFF2-40B4-BE49-F238E27FC236}">
                <a16:creationId xmlns:a16="http://schemas.microsoft.com/office/drawing/2014/main" id="{B7AB69BB-C4A5-3974-E410-8D45D03510E3}"/>
              </a:ext>
            </a:extLst>
          </p:cNvPr>
          <p:cNvSpPr/>
          <p:nvPr userDrawn="1"/>
        </p:nvSpPr>
        <p:spPr>
          <a:xfrm>
            <a:off x="1530682" y="0"/>
            <a:ext cx="1284923" cy="1813560"/>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5C18B9-1968-AAB8-4254-122FBA90149A}"/>
              </a:ext>
            </a:extLst>
          </p:cNvPr>
          <p:cNvSpPr txBox="1"/>
          <p:nvPr userDrawn="1"/>
        </p:nvSpPr>
        <p:spPr>
          <a:xfrm>
            <a:off x="1066799" y="3458880"/>
            <a:ext cx="5029200" cy="369332"/>
          </a:xfrm>
          <a:prstGeom prst="rect">
            <a:avLst/>
          </a:prstGeom>
          <a:noFill/>
          <a:ln w="28575">
            <a:solidFill>
              <a:srgbClr val="FF3333"/>
            </a:solidFill>
          </a:ln>
        </p:spPr>
        <p:txBody>
          <a:bodyPr wrap="square" rtlCol="0">
            <a:spAutoFit/>
          </a:bodyPr>
          <a:lstStyle/>
          <a:p>
            <a:pPr algn="ctr"/>
            <a:r>
              <a:rPr lang="en-GB" dirty="0">
                <a:latin typeface="Avenir Next LT Pro" panose="020B0504020202020204" pitchFamily="34" charset="0"/>
              </a:rPr>
              <a:t>Contact name</a:t>
            </a:r>
          </a:p>
        </p:txBody>
      </p:sp>
      <p:sp>
        <p:nvSpPr>
          <p:cNvPr id="4" name="TextBox 3">
            <a:extLst>
              <a:ext uri="{FF2B5EF4-FFF2-40B4-BE49-F238E27FC236}">
                <a16:creationId xmlns:a16="http://schemas.microsoft.com/office/drawing/2014/main" id="{E9B2FBC8-AE51-9891-08D1-9A7BC161B0E0}"/>
              </a:ext>
            </a:extLst>
          </p:cNvPr>
          <p:cNvSpPr txBox="1"/>
          <p:nvPr userDrawn="1"/>
        </p:nvSpPr>
        <p:spPr>
          <a:xfrm>
            <a:off x="6095999" y="3458880"/>
            <a:ext cx="5029200" cy="369332"/>
          </a:xfrm>
          <a:prstGeom prst="rect">
            <a:avLst/>
          </a:prstGeom>
          <a:noFill/>
          <a:ln w="28575">
            <a:solidFill>
              <a:srgbClr val="FF3333"/>
            </a:solidFill>
          </a:ln>
        </p:spPr>
        <p:txBody>
          <a:bodyPr wrap="square" rtlCol="0">
            <a:spAutoFit/>
          </a:bodyPr>
          <a:lstStyle/>
          <a:p>
            <a:pPr algn="ctr"/>
            <a:r>
              <a:rPr lang="en-GB" dirty="0">
                <a:latin typeface="Avenir Next LT Pro" panose="020B0504020202020204" pitchFamily="34" charset="0"/>
              </a:rPr>
              <a:t>Contact name</a:t>
            </a:r>
            <a:endParaRPr lang="en-US" dirty="0">
              <a:latin typeface="Avenir Next LT Pro" panose="020B0504020202020204" pitchFamily="34" charset="0"/>
            </a:endParaRPr>
          </a:p>
        </p:txBody>
      </p:sp>
      <p:sp>
        <p:nvSpPr>
          <p:cNvPr id="8" name="TextBox 7">
            <a:extLst>
              <a:ext uri="{FF2B5EF4-FFF2-40B4-BE49-F238E27FC236}">
                <a16:creationId xmlns:a16="http://schemas.microsoft.com/office/drawing/2014/main" id="{4B41B600-7404-D221-0286-13388F83A543}"/>
              </a:ext>
            </a:extLst>
          </p:cNvPr>
          <p:cNvSpPr txBox="1"/>
          <p:nvPr userDrawn="1"/>
        </p:nvSpPr>
        <p:spPr>
          <a:xfrm>
            <a:off x="1066799" y="3828212"/>
            <a:ext cx="5029200" cy="369332"/>
          </a:xfrm>
          <a:prstGeom prst="rect">
            <a:avLst/>
          </a:prstGeom>
          <a:noFill/>
          <a:ln w="28575">
            <a:solidFill>
              <a:srgbClr val="FF3333"/>
            </a:solidFill>
          </a:ln>
        </p:spPr>
        <p:txBody>
          <a:bodyPr wrap="square" rtlCol="0">
            <a:spAutoFit/>
          </a:bodyPr>
          <a:lstStyle/>
          <a:p>
            <a:pPr algn="ctr"/>
            <a:r>
              <a:rPr lang="en-GB" dirty="0">
                <a:latin typeface="Avenir Next LT Pro" panose="020B0504020202020204" pitchFamily="34" charset="0"/>
              </a:rPr>
              <a:t>Title</a:t>
            </a:r>
          </a:p>
        </p:txBody>
      </p:sp>
      <p:sp>
        <p:nvSpPr>
          <p:cNvPr id="9" name="TextBox 8">
            <a:extLst>
              <a:ext uri="{FF2B5EF4-FFF2-40B4-BE49-F238E27FC236}">
                <a16:creationId xmlns:a16="http://schemas.microsoft.com/office/drawing/2014/main" id="{1DEF35D7-E6B6-88BF-DFE5-69FE2130D359}"/>
              </a:ext>
            </a:extLst>
          </p:cNvPr>
          <p:cNvSpPr txBox="1"/>
          <p:nvPr userDrawn="1"/>
        </p:nvSpPr>
        <p:spPr>
          <a:xfrm>
            <a:off x="6095999" y="3828212"/>
            <a:ext cx="5029200" cy="369332"/>
          </a:xfrm>
          <a:prstGeom prst="rect">
            <a:avLst/>
          </a:prstGeom>
          <a:noFill/>
          <a:ln w="28575">
            <a:solidFill>
              <a:srgbClr val="FF3333"/>
            </a:solidFill>
          </a:ln>
        </p:spPr>
        <p:txBody>
          <a:bodyPr wrap="square" rtlCol="0">
            <a:spAutoFit/>
          </a:bodyPr>
          <a:lstStyle/>
          <a:p>
            <a:pPr algn="ctr"/>
            <a:r>
              <a:rPr lang="en-GB" dirty="0">
                <a:latin typeface="Avenir Next LT Pro" panose="020B0504020202020204" pitchFamily="34" charset="0"/>
              </a:rPr>
              <a:t>Title</a:t>
            </a:r>
            <a:endParaRPr lang="en-US" dirty="0">
              <a:latin typeface="Avenir Next LT Pro" panose="020B0504020202020204" pitchFamily="34" charset="0"/>
            </a:endParaRPr>
          </a:p>
        </p:txBody>
      </p:sp>
      <p:sp>
        <p:nvSpPr>
          <p:cNvPr id="10" name="TextBox 9">
            <a:extLst>
              <a:ext uri="{FF2B5EF4-FFF2-40B4-BE49-F238E27FC236}">
                <a16:creationId xmlns:a16="http://schemas.microsoft.com/office/drawing/2014/main" id="{B0B804A8-2FDD-70C2-5A56-3D5D4DAE49D8}"/>
              </a:ext>
            </a:extLst>
          </p:cNvPr>
          <p:cNvSpPr txBox="1"/>
          <p:nvPr userDrawn="1"/>
        </p:nvSpPr>
        <p:spPr>
          <a:xfrm>
            <a:off x="1066799" y="4197544"/>
            <a:ext cx="5029200" cy="369332"/>
          </a:xfrm>
          <a:prstGeom prst="rect">
            <a:avLst/>
          </a:prstGeom>
          <a:noFill/>
          <a:ln w="28575">
            <a:solidFill>
              <a:srgbClr val="FF3333"/>
            </a:solidFill>
          </a:ln>
        </p:spPr>
        <p:txBody>
          <a:bodyPr wrap="square" rtlCol="0">
            <a:spAutoFit/>
          </a:bodyPr>
          <a:lstStyle/>
          <a:p>
            <a:pPr algn="ctr"/>
            <a:r>
              <a:rPr lang="en-GB" dirty="0">
                <a:latin typeface="Avenir Next LT Pro" panose="020B0504020202020204" pitchFamily="34" charset="0"/>
              </a:rPr>
              <a:t>Email</a:t>
            </a:r>
          </a:p>
        </p:txBody>
      </p:sp>
      <p:sp>
        <p:nvSpPr>
          <p:cNvPr id="11" name="TextBox 10">
            <a:extLst>
              <a:ext uri="{FF2B5EF4-FFF2-40B4-BE49-F238E27FC236}">
                <a16:creationId xmlns:a16="http://schemas.microsoft.com/office/drawing/2014/main" id="{A31B826E-CAD1-C35B-1919-567403BEFBF3}"/>
              </a:ext>
            </a:extLst>
          </p:cNvPr>
          <p:cNvSpPr txBox="1"/>
          <p:nvPr userDrawn="1"/>
        </p:nvSpPr>
        <p:spPr>
          <a:xfrm>
            <a:off x="6095999" y="4197544"/>
            <a:ext cx="5029200" cy="369332"/>
          </a:xfrm>
          <a:prstGeom prst="rect">
            <a:avLst/>
          </a:prstGeom>
          <a:noFill/>
          <a:ln w="28575">
            <a:solidFill>
              <a:srgbClr val="FF3333"/>
            </a:solidFill>
          </a:ln>
        </p:spPr>
        <p:txBody>
          <a:bodyPr wrap="square" rtlCol="0">
            <a:spAutoFit/>
          </a:bodyPr>
          <a:lstStyle/>
          <a:p>
            <a:pPr algn="ctr"/>
            <a:r>
              <a:rPr lang="en-GB" dirty="0">
                <a:latin typeface="Avenir Next LT Pro" panose="020B0504020202020204" pitchFamily="34" charset="0"/>
              </a:rPr>
              <a:t>Email</a:t>
            </a:r>
            <a:endParaRPr lang="en-US" dirty="0">
              <a:latin typeface="Avenir Next LT Pro" panose="020B0504020202020204" pitchFamily="34" charset="0"/>
            </a:endParaRPr>
          </a:p>
        </p:txBody>
      </p:sp>
      <p:pic>
        <p:nvPicPr>
          <p:cNvPr id="12" name="Graphic 11" descr="Internet with solid fill">
            <a:hlinkClick r:id="rId7"/>
            <a:extLst>
              <a:ext uri="{FF2B5EF4-FFF2-40B4-BE49-F238E27FC236}">
                <a16:creationId xmlns:a16="http://schemas.microsoft.com/office/drawing/2014/main" id="{888BC8CD-3914-618B-E65E-EBE96C6E2F5A}"/>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3621509" y="5413772"/>
            <a:ext cx="656273" cy="656273"/>
          </a:xfrm>
          <a:prstGeom prst="rect">
            <a:avLst/>
          </a:prstGeom>
        </p:spPr>
      </p:pic>
      <p:pic>
        <p:nvPicPr>
          <p:cNvPr id="13" name="Picture 12" descr="A black square with white letters on it&#10;&#10;AI-generated content may be incorrect.">
            <a:hlinkClick r:id="rId9"/>
            <a:extLst>
              <a:ext uri="{FF2B5EF4-FFF2-40B4-BE49-F238E27FC236}">
                <a16:creationId xmlns:a16="http://schemas.microsoft.com/office/drawing/2014/main" id="{8C3F7FEE-1B0D-1B19-0A44-2C687EF39A7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89015" y="5408270"/>
            <a:ext cx="656273" cy="656273"/>
          </a:xfrm>
          <a:prstGeom prst="rect">
            <a:avLst/>
          </a:prstGeom>
        </p:spPr>
      </p:pic>
      <p:pic>
        <p:nvPicPr>
          <p:cNvPr id="15" name="Picture 14" descr="A black square with a letter f&#10;&#10;AI-generated content may be incorrect.">
            <a:hlinkClick r:id="rId11"/>
            <a:extLst>
              <a:ext uri="{FF2B5EF4-FFF2-40B4-BE49-F238E27FC236}">
                <a16:creationId xmlns:a16="http://schemas.microsoft.com/office/drawing/2014/main" id="{4FCFDC2B-E279-AF16-75F0-792B00FE95A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22973" y="5413772"/>
            <a:ext cx="656272" cy="656272"/>
          </a:xfrm>
          <a:prstGeom prst="rect">
            <a:avLst/>
          </a:prstGeom>
        </p:spPr>
      </p:pic>
    </p:spTree>
    <p:extLst>
      <p:ext uri="{BB962C8B-B14F-4D97-AF65-F5344CB8AC3E}">
        <p14:creationId xmlns:p14="http://schemas.microsoft.com/office/powerpoint/2010/main" val="108544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blac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E3E0E5F-E6D8-4D95-8933-755CEEAA6558}"/>
              </a:ext>
            </a:extLst>
          </p:cNvPr>
          <p:cNvSpPr>
            <a:spLocks noGrp="1"/>
          </p:cNvSpPr>
          <p:nvPr>
            <p:ph type="dt" sz="half" idx="11"/>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DB5E76DA-F45C-4E89-802E-15D87DED3A5E}"/>
              </a:ext>
            </a:extLst>
          </p:cNvPr>
          <p:cNvSpPr>
            <a:spLocks noGrp="1"/>
          </p:cNvSpPr>
          <p:nvPr>
            <p:ph type="ftr" sz="quarter" idx="12"/>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B1C47F57-B5AF-443B-B7A1-5D427518F407}"/>
              </a:ext>
            </a:extLst>
          </p:cNvPr>
          <p:cNvSpPr>
            <a:spLocks noGrp="1"/>
          </p:cNvSpPr>
          <p:nvPr>
            <p:ph type="sldNum" sz="quarter" idx="13"/>
          </p:nvPr>
        </p:nvSpPr>
        <p:spPr/>
        <p:txBody>
          <a:bodyPr/>
          <a:lstStyle/>
          <a:p>
            <a:fld id="{53240F57-0F49-4240-84D5-BBD9F51A28E9}" type="slidenum">
              <a:rPr lang="fi-FI" smtClean="0"/>
              <a:pPr/>
              <a:t>‹#›</a:t>
            </a:fld>
            <a:endParaRPr lang="fi-FI"/>
          </a:p>
        </p:txBody>
      </p:sp>
      <p:sp>
        <p:nvSpPr>
          <p:cNvPr id="9" name="Text Placeholder 2">
            <a:extLst>
              <a:ext uri="{FF2B5EF4-FFF2-40B4-BE49-F238E27FC236}">
                <a16:creationId xmlns:a16="http://schemas.microsoft.com/office/drawing/2014/main" id="{959F70E6-9F2B-42D9-9E72-E53DFAB4641B}"/>
              </a:ext>
            </a:extLst>
          </p:cNvPr>
          <p:cNvSpPr>
            <a:spLocks noGrp="1"/>
          </p:cNvSpPr>
          <p:nvPr>
            <p:ph type="body" idx="14"/>
          </p:nvPr>
        </p:nvSpPr>
        <p:spPr>
          <a:xfrm>
            <a:off x="1782661" y="2717098"/>
            <a:ext cx="8628076" cy="1423804"/>
          </a:xfrm>
          <a:prstGeom prst="rect">
            <a:avLst/>
          </a:prstGeom>
          <a:noFill/>
        </p:spPr>
        <p:txBody>
          <a:bodyPr>
            <a:noAutofit/>
          </a:bodyPr>
          <a:lstStyle>
            <a:lvl1pPr marL="0" indent="0" algn="ctr">
              <a:buNone/>
              <a:defRPr sz="40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6024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3712134-8D4D-4434-ABEB-CE6FEDEE2473}"/>
              </a:ext>
            </a:extLst>
          </p:cNvPr>
          <p:cNvSpPr>
            <a:spLocks noGrp="1"/>
          </p:cNvSpPr>
          <p:nvPr>
            <p:ph type="dt" sz="half" idx="11"/>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E0F68504-C197-437D-A0FE-E098479D984E}"/>
              </a:ext>
            </a:extLst>
          </p:cNvPr>
          <p:cNvSpPr>
            <a:spLocks noGrp="1"/>
          </p:cNvSpPr>
          <p:nvPr>
            <p:ph type="ftr" sz="quarter" idx="12"/>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1079BD5D-AE4A-49F2-81CA-07B2CB019EB8}"/>
              </a:ext>
            </a:extLst>
          </p:cNvPr>
          <p:cNvSpPr>
            <a:spLocks noGrp="1"/>
          </p:cNvSpPr>
          <p:nvPr>
            <p:ph type="sldNum" sz="quarter" idx="13"/>
          </p:nvPr>
        </p:nvSpPr>
        <p:spPr/>
        <p:txBody>
          <a:bodyPr/>
          <a:lstStyle/>
          <a:p>
            <a:fld id="{53240F57-0F49-4240-84D5-BBD9F51A28E9}" type="slidenum">
              <a:rPr lang="fi-FI" smtClean="0"/>
              <a:pPr/>
              <a:t>‹#›</a:t>
            </a:fld>
            <a:endParaRPr lang="fi-FI"/>
          </a:p>
        </p:txBody>
      </p:sp>
      <p:sp>
        <p:nvSpPr>
          <p:cNvPr id="2" name="TextBox 1">
            <a:extLst>
              <a:ext uri="{FF2B5EF4-FFF2-40B4-BE49-F238E27FC236}">
                <a16:creationId xmlns:a16="http://schemas.microsoft.com/office/drawing/2014/main" id="{DDFE2CB8-3691-4DFC-8CD6-BD1ACD2BAF54}"/>
              </a:ext>
            </a:extLst>
          </p:cNvPr>
          <p:cNvSpPr txBox="1"/>
          <p:nvPr userDrawn="1"/>
        </p:nvSpPr>
        <p:spPr>
          <a:xfrm>
            <a:off x="1060858" y="2721114"/>
            <a:ext cx="10079371" cy="707886"/>
          </a:xfrm>
          <a:prstGeom prst="rect">
            <a:avLst/>
          </a:prstGeom>
          <a:noFill/>
        </p:spPr>
        <p:txBody>
          <a:bodyPr wrap="square" rtlCol="0">
            <a:spAutoFit/>
          </a:bodyPr>
          <a:lstStyle/>
          <a:p>
            <a:pPr algn="ctr"/>
            <a:r>
              <a:rPr lang="en-GB" sz="4000" b="1" spc="300" dirty="0">
                <a:solidFill>
                  <a:schemeClr val="bg1"/>
                </a:solidFill>
              </a:rPr>
              <a:t>MAKE THE MOST OF YOUR SAP</a:t>
            </a:r>
            <a:endParaRPr lang="en-FI" sz="4000" b="1" spc="300" dirty="0">
              <a:solidFill>
                <a:schemeClr val="bg1"/>
              </a:solidFill>
            </a:endParaRPr>
          </a:p>
        </p:txBody>
      </p:sp>
    </p:spTree>
    <p:extLst>
      <p:ext uri="{BB962C8B-B14F-4D97-AF65-F5344CB8AC3E}">
        <p14:creationId xmlns:p14="http://schemas.microsoft.com/office/powerpoint/2010/main" val="322930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AFF3-5FAA-684C-8E69-EDE06AC58EC6}"/>
              </a:ext>
            </a:extLst>
          </p:cNvPr>
          <p:cNvSpPr>
            <a:spLocks noGrp="1"/>
          </p:cNvSpPr>
          <p:nvPr>
            <p:ph type="ctrTitle"/>
          </p:nvPr>
        </p:nvSpPr>
        <p:spPr>
          <a:xfrm>
            <a:off x="347815" y="2715142"/>
            <a:ext cx="9144000" cy="723550"/>
          </a:xfrm>
          <a:prstGeom prst="rect">
            <a:avLst/>
          </a:prstGeom>
        </p:spPr>
        <p:txBody>
          <a:bodyPr anchor="b">
            <a:noAutofit/>
          </a:bodyPr>
          <a:lstStyle>
            <a:lvl1pPr algn="l">
              <a:defRPr sz="4000" b="1" cap="all" spc="300" baseline="0">
                <a:solidFill>
                  <a:schemeClr val="tx1"/>
                </a:solidFill>
              </a:defRPr>
            </a:lvl1pPr>
          </a:lstStyle>
          <a:p>
            <a:r>
              <a:rPr lang="en-US"/>
              <a:t>Click to edit Master title style</a:t>
            </a:r>
            <a:endParaRPr lang="fi-FI" dirty="0"/>
          </a:p>
        </p:txBody>
      </p:sp>
      <p:sp>
        <p:nvSpPr>
          <p:cNvPr id="5" name="Text Placeholder 2">
            <a:extLst>
              <a:ext uri="{FF2B5EF4-FFF2-40B4-BE49-F238E27FC236}">
                <a16:creationId xmlns:a16="http://schemas.microsoft.com/office/drawing/2014/main" id="{6AB2864F-6BDB-4EBF-832E-FA0397C6B7D8}"/>
              </a:ext>
            </a:extLst>
          </p:cNvPr>
          <p:cNvSpPr>
            <a:spLocks noGrp="1"/>
          </p:cNvSpPr>
          <p:nvPr>
            <p:ph type="body" idx="10"/>
          </p:nvPr>
        </p:nvSpPr>
        <p:spPr>
          <a:xfrm>
            <a:off x="347815" y="3798250"/>
            <a:ext cx="8200567" cy="501108"/>
          </a:xfrm>
          <a:prstGeom prst="rect">
            <a:avLst/>
          </a:prstGeom>
        </p:spPr>
        <p:txBody>
          <a:bodyPr anchor="b">
            <a:noAutofit/>
          </a:bodyPr>
          <a:lstStyle>
            <a:lvl1pPr marL="0" indent="0" algn="l">
              <a:buNone/>
              <a:defRPr sz="2200" b="0" i="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Date Placeholder 2">
            <a:extLst>
              <a:ext uri="{FF2B5EF4-FFF2-40B4-BE49-F238E27FC236}">
                <a16:creationId xmlns:a16="http://schemas.microsoft.com/office/drawing/2014/main" id="{71D13ED3-CD37-458E-8315-AAEDA088AFC4}"/>
              </a:ext>
            </a:extLst>
          </p:cNvPr>
          <p:cNvSpPr>
            <a:spLocks noGrp="1"/>
          </p:cNvSpPr>
          <p:nvPr>
            <p:ph type="dt" sz="half" idx="11"/>
          </p:nvPr>
        </p:nvSpPr>
        <p:spPr/>
        <p:txBody>
          <a:bodyPr/>
          <a:lstStyle/>
          <a:p>
            <a:fld id="{C1652897-5087-4E9C-90F2-895A604AC3A2}" type="datetime1">
              <a:rPr lang="fi-FI" smtClean="0"/>
              <a:t>27.5.2026</a:t>
            </a:fld>
            <a:endParaRPr lang="fi-FI" dirty="0"/>
          </a:p>
        </p:txBody>
      </p:sp>
      <p:sp>
        <p:nvSpPr>
          <p:cNvPr id="4" name="Slide Number Placeholder 3">
            <a:extLst>
              <a:ext uri="{FF2B5EF4-FFF2-40B4-BE49-F238E27FC236}">
                <a16:creationId xmlns:a16="http://schemas.microsoft.com/office/drawing/2014/main" id="{4A0DB143-3EFA-4FCE-B4BA-3AA6358C6EFB}"/>
              </a:ext>
            </a:extLst>
          </p:cNvPr>
          <p:cNvSpPr>
            <a:spLocks noGrp="1"/>
          </p:cNvSpPr>
          <p:nvPr>
            <p:ph type="sldNum" sz="quarter" idx="12"/>
          </p:nvPr>
        </p:nvSpPr>
        <p:spPr/>
        <p:txBody>
          <a:bodyPr/>
          <a:lstStyle/>
          <a:p>
            <a:fld id="{53240F57-0F49-4240-84D5-BBD9F51A28E9}" type="slidenum">
              <a:rPr lang="fi-FI" smtClean="0"/>
              <a:pPr/>
              <a:t>‹#›</a:t>
            </a:fld>
            <a:endParaRPr lang="fi-FI"/>
          </a:p>
        </p:txBody>
      </p:sp>
      <p:sp>
        <p:nvSpPr>
          <p:cNvPr id="7" name="Footer Placeholder 6">
            <a:extLst>
              <a:ext uri="{FF2B5EF4-FFF2-40B4-BE49-F238E27FC236}">
                <a16:creationId xmlns:a16="http://schemas.microsoft.com/office/drawing/2014/main" id="{2F4A47D7-C9CA-4491-AF07-1C57A0F8671B}"/>
              </a:ext>
            </a:extLst>
          </p:cNvPr>
          <p:cNvSpPr>
            <a:spLocks noGrp="1"/>
          </p:cNvSpPr>
          <p:nvPr>
            <p:ph type="ftr" sz="quarter" idx="13"/>
          </p:nvPr>
        </p:nvSpPr>
        <p:spPr/>
        <p:txBody>
          <a:bodyPr/>
          <a:lstStyle/>
          <a:p>
            <a:r>
              <a:rPr lang="en-GB"/>
              <a:t>CONFIDENTIAL</a:t>
            </a:r>
            <a:endParaRPr lang="en-FI" dirty="0"/>
          </a:p>
        </p:txBody>
      </p:sp>
      <p:sp>
        <p:nvSpPr>
          <p:cNvPr id="6" name="Rectangle 5">
            <a:extLst>
              <a:ext uri="{FF2B5EF4-FFF2-40B4-BE49-F238E27FC236}">
                <a16:creationId xmlns:a16="http://schemas.microsoft.com/office/drawing/2014/main" id="{257AF576-948B-4F20-A714-BAA3799447FA}"/>
              </a:ext>
            </a:extLst>
          </p:cNvPr>
          <p:cNvSpPr/>
          <p:nvPr userDrawn="1"/>
        </p:nvSpPr>
        <p:spPr>
          <a:xfrm>
            <a:off x="11410682" y="232420"/>
            <a:ext cx="437881" cy="437881"/>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66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 list black">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D9EB22-3556-BE49-88D5-2DEE3B9084C6}"/>
              </a:ext>
            </a:extLst>
          </p:cNvPr>
          <p:cNvSpPr>
            <a:spLocks noGrp="1"/>
          </p:cNvSpPr>
          <p:nvPr>
            <p:ph type="body" idx="14"/>
          </p:nvPr>
        </p:nvSpPr>
        <p:spPr>
          <a:xfrm>
            <a:off x="246777" y="933120"/>
            <a:ext cx="9357218" cy="338267"/>
          </a:xfrm>
          <a:prstGeom prst="rect">
            <a:avLst/>
          </a:prstGeom>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58F4BB97-28E4-41D4-A2B6-18A66286A570}"/>
              </a:ext>
            </a:extLst>
          </p:cNvPr>
          <p:cNvSpPr>
            <a:spLocks noGrp="1"/>
          </p:cNvSpPr>
          <p:nvPr>
            <p:ph type="body" sz="quarter" idx="18"/>
          </p:nvPr>
        </p:nvSpPr>
        <p:spPr>
          <a:xfrm>
            <a:off x="339054" y="1638300"/>
            <a:ext cx="9357217" cy="4347395"/>
          </a:xfrm>
          <a:prstGeom prst="rect">
            <a:avLst/>
          </a:prstGeom>
        </p:spPr>
        <p:txBody>
          <a:bodyPr/>
          <a:lstStyle>
            <a:lvl1pPr>
              <a:defRPr>
                <a:solidFill>
                  <a:schemeClr val="tx1"/>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63028B3-018E-49F8-A834-D67CD571B2B3}"/>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6378AB2A-A39D-447C-ADF8-B116F05A0DA2}"/>
              </a:ext>
            </a:extLst>
          </p:cNvPr>
          <p:cNvSpPr>
            <a:spLocks noGrp="1"/>
          </p:cNvSpPr>
          <p:nvPr>
            <p:ph type="ftr" sz="quarter" idx="20"/>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DABB00CD-9AE8-4871-8D6F-604CEC0A10D4}"/>
              </a:ext>
            </a:extLst>
          </p:cNvPr>
          <p:cNvSpPr>
            <a:spLocks noGrp="1"/>
          </p:cNvSpPr>
          <p:nvPr>
            <p:ph type="sldNum" sz="quarter" idx="21"/>
          </p:nvPr>
        </p:nvSpPr>
        <p:spPr/>
        <p:txBody>
          <a:bodyPr/>
          <a:lstStyle/>
          <a:p>
            <a:fld id="{53240F57-0F49-4240-84D5-BBD9F51A28E9}" type="slidenum">
              <a:rPr lang="fi-FI" smtClean="0"/>
              <a:pPr/>
              <a:t>‹#›</a:t>
            </a:fld>
            <a:endParaRPr lang="fi-FI"/>
          </a:p>
        </p:txBody>
      </p:sp>
      <p:sp>
        <p:nvSpPr>
          <p:cNvPr id="7" name="Rectangle 6">
            <a:extLst>
              <a:ext uri="{FF2B5EF4-FFF2-40B4-BE49-F238E27FC236}">
                <a16:creationId xmlns:a16="http://schemas.microsoft.com/office/drawing/2014/main" id="{D9C130D2-23B2-9999-537A-29CAF5C7B3F9}"/>
              </a:ext>
            </a:extLst>
          </p:cNvPr>
          <p:cNvSpPr/>
          <p:nvPr userDrawn="1"/>
        </p:nvSpPr>
        <p:spPr>
          <a:xfrm>
            <a:off x="0" y="0"/>
            <a:ext cx="12192000" cy="681318"/>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letter on a black background&#10;&#10;AI-generated content may be incorrect.">
            <a:extLst>
              <a:ext uri="{FF2B5EF4-FFF2-40B4-BE49-F238E27FC236}">
                <a16:creationId xmlns:a16="http://schemas.microsoft.com/office/drawing/2014/main" id="{6DF2C44B-F596-C7A6-1701-45D166F81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478" y="322729"/>
            <a:ext cx="1169719" cy="280891"/>
          </a:xfrm>
          <a:prstGeom prst="rect">
            <a:avLst/>
          </a:prstGeom>
        </p:spPr>
      </p:pic>
    </p:spTree>
    <p:extLst>
      <p:ext uri="{BB962C8B-B14F-4D97-AF65-F5344CB8AC3E}">
        <p14:creationId xmlns:p14="http://schemas.microsoft.com/office/powerpoint/2010/main" val="41932469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 list imag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564588A1-7570-4870-856C-1E8685578AD2}"/>
              </a:ext>
            </a:extLst>
          </p:cNvPr>
          <p:cNvSpPr>
            <a:spLocks noGrp="1"/>
          </p:cNvSpPr>
          <p:nvPr>
            <p:ph type="body" idx="14"/>
          </p:nvPr>
        </p:nvSpPr>
        <p:spPr>
          <a:xfrm>
            <a:off x="238388" y="920420"/>
            <a:ext cx="9103598" cy="338267"/>
          </a:xfrm>
          <a:prstGeom prst="rect">
            <a:avLst/>
          </a:prstGeom>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CD1B52D5-B602-4D67-BB5A-D65908A54BB2}"/>
              </a:ext>
            </a:extLst>
          </p:cNvPr>
          <p:cNvSpPr>
            <a:spLocks noGrp="1"/>
          </p:cNvSpPr>
          <p:nvPr>
            <p:ph type="body" sz="quarter" idx="18"/>
          </p:nvPr>
        </p:nvSpPr>
        <p:spPr>
          <a:xfrm>
            <a:off x="339055" y="1638300"/>
            <a:ext cx="9103598" cy="4347395"/>
          </a:xfrm>
          <a:prstGeom prst="rect">
            <a:avLst/>
          </a:prstGeom>
        </p:spPr>
        <p:txBody>
          <a:bodyPr/>
          <a:lstStyle/>
          <a:p>
            <a:pPr lvl="0"/>
            <a:r>
              <a:rPr lang="en-US"/>
              <a:t>Click to edit Master text styles</a:t>
            </a:r>
          </a:p>
        </p:txBody>
      </p:sp>
      <p:sp>
        <p:nvSpPr>
          <p:cNvPr id="3" name="Date Placeholder 2">
            <a:extLst>
              <a:ext uri="{FF2B5EF4-FFF2-40B4-BE49-F238E27FC236}">
                <a16:creationId xmlns:a16="http://schemas.microsoft.com/office/drawing/2014/main" id="{F07B54CD-BD5D-4346-84F8-686C3AD2A11B}"/>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96298981-5C54-462C-8D65-4221A4A8E1AD}"/>
              </a:ext>
            </a:extLst>
          </p:cNvPr>
          <p:cNvSpPr>
            <a:spLocks noGrp="1"/>
          </p:cNvSpPr>
          <p:nvPr>
            <p:ph type="ftr" sz="quarter" idx="20"/>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548A10EC-08DC-4DFC-A8AF-38E9A2E258E8}"/>
              </a:ext>
            </a:extLst>
          </p:cNvPr>
          <p:cNvSpPr>
            <a:spLocks noGrp="1"/>
          </p:cNvSpPr>
          <p:nvPr>
            <p:ph type="sldNum" sz="quarter" idx="21"/>
          </p:nvPr>
        </p:nvSpPr>
        <p:spPr/>
        <p:txBody>
          <a:bodyPr/>
          <a:lstStyle/>
          <a:p>
            <a:fld id="{53240F57-0F49-4240-84D5-BBD9F51A28E9}" type="slidenum">
              <a:rPr lang="fi-FI" smtClean="0"/>
              <a:pPr/>
              <a:t>‹#›</a:t>
            </a:fld>
            <a:endParaRPr lang="fi-FI"/>
          </a:p>
        </p:txBody>
      </p:sp>
      <p:sp>
        <p:nvSpPr>
          <p:cNvPr id="2" name="Rectangle 1">
            <a:extLst>
              <a:ext uri="{FF2B5EF4-FFF2-40B4-BE49-F238E27FC236}">
                <a16:creationId xmlns:a16="http://schemas.microsoft.com/office/drawing/2014/main" id="{E34BF30D-E4DD-CA89-537B-ED8290F280C7}"/>
              </a:ext>
            </a:extLst>
          </p:cNvPr>
          <p:cNvSpPr/>
          <p:nvPr userDrawn="1"/>
        </p:nvSpPr>
        <p:spPr>
          <a:xfrm>
            <a:off x="11410682" y="232420"/>
            <a:ext cx="437881" cy="437881"/>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F183C4C-1676-653A-2851-4D56CE72DEF2}"/>
              </a:ext>
            </a:extLst>
          </p:cNvPr>
          <p:cNvSpPr/>
          <p:nvPr userDrawn="1"/>
        </p:nvSpPr>
        <p:spPr>
          <a:xfrm>
            <a:off x="541020" y="6123631"/>
            <a:ext cx="10869662" cy="45719"/>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53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78A0C-E914-9E8B-453F-193F76EFE43D}"/>
              </a:ext>
            </a:extLst>
          </p:cNvPr>
          <p:cNvSpPr/>
          <p:nvPr userDrawn="1"/>
        </p:nvSpPr>
        <p:spPr>
          <a:xfrm rot="5400000">
            <a:off x="-2707197" y="2707208"/>
            <a:ext cx="6858000" cy="1443605"/>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72B85C58-0277-4BB0-8E3C-016EB004C603}"/>
              </a:ext>
            </a:extLst>
          </p:cNvPr>
          <p:cNvSpPr>
            <a:spLocks noGrp="1"/>
          </p:cNvSpPr>
          <p:nvPr>
            <p:ph type="dt" sz="half" idx="10"/>
          </p:nvPr>
        </p:nvSpPr>
        <p:spPr/>
        <p:txBody>
          <a:bodyPr/>
          <a:lstStyle/>
          <a:p>
            <a:fld id="{639C9492-D118-48D8-81CF-DC6571A05ED6}" type="datetime1">
              <a:rPr lang="fi-FI" smtClean="0"/>
              <a:t>27.5.2026</a:t>
            </a:fld>
            <a:endParaRPr lang="fi-FI" dirty="0"/>
          </a:p>
        </p:txBody>
      </p:sp>
      <p:sp>
        <p:nvSpPr>
          <p:cNvPr id="4" name="Footer Placeholder 3">
            <a:extLst>
              <a:ext uri="{FF2B5EF4-FFF2-40B4-BE49-F238E27FC236}">
                <a16:creationId xmlns:a16="http://schemas.microsoft.com/office/drawing/2014/main" id="{B69B5D44-A92A-4838-82EE-EDF523297048}"/>
              </a:ext>
            </a:extLst>
          </p:cNvPr>
          <p:cNvSpPr>
            <a:spLocks noGrp="1"/>
          </p:cNvSpPr>
          <p:nvPr>
            <p:ph type="ftr" sz="quarter" idx="11"/>
          </p:nvPr>
        </p:nvSpPr>
        <p:spPr/>
        <p:txBody>
          <a:bodyPr/>
          <a:lstStyle/>
          <a:p>
            <a:r>
              <a:rPr lang="en-GB"/>
              <a:t>CONFIDENTIAL</a:t>
            </a:r>
            <a:endParaRPr lang="en-FI" dirty="0"/>
          </a:p>
        </p:txBody>
      </p:sp>
      <p:sp>
        <p:nvSpPr>
          <p:cNvPr id="5" name="Slide Number Placeholder 4">
            <a:extLst>
              <a:ext uri="{FF2B5EF4-FFF2-40B4-BE49-F238E27FC236}">
                <a16:creationId xmlns:a16="http://schemas.microsoft.com/office/drawing/2014/main" id="{16B16D6E-F45B-4D44-93D5-583AA7D959F0}"/>
              </a:ext>
            </a:extLst>
          </p:cNvPr>
          <p:cNvSpPr>
            <a:spLocks noGrp="1"/>
          </p:cNvSpPr>
          <p:nvPr>
            <p:ph type="sldNum" sz="quarter" idx="12"/>
          </p:nvPr>
        </p:nvSpPr>
        <p:spPr/>
        <p:txBody>
          <a:bodyPr/>
          <a:lstStyle/>
          <a:p>
            <a:fld id="{53240F57-0F49-4240-84D5-BBD9F51A28E9}" type="slidenum">
              <a:rPr lang="fi-FI" smtClean="0"/>
              <a:pPr/>
              <a:t>‹#›</a:t>
            </a:fld>
            <a:endParaRPr lang="fi-FI"/>
          </a:p>
        </p:txBody>
      </p:sp>
      <p:sp>
        <p:nvSpPr>
          <p:cNvPr id="6" name="Text Placeholder 2">
            <a:extLst>
              <a:ext uri="{FF2B5EF4-FFF2-40B4-BE49-F238E27FC236}">
                <a16:creationId xmlns:a16="http://schemas.microsoft.com/office/drawing/2014/main" id="{21C0D7D3-960F-4FD6-AFA1-D968C6EB1FDB}"/>
              </a:ext>
            </a:extLst>
          </p:cNvPr>
          <p:cNvSpPr>
            <a:spLocks noGrp="1"/>
          </p:cNvSpPr>
          <p:nvPr>
            <p:ph type="body" idx="14"/>
          </p:nvPr>
        </p:nvSpPr>
        <p:spPr>
          <a:xfrm>
            <a:off x="1782661" y="2139614"/>
            <a:ext cx="9103598" cy="651398"/>
          </a:xfrm>
          <a:prstGeom prst="rect">
            <a:avLst/>
          </a:prstGeom>
        </p:spPr>
        <p:txBody>
          <a:bodyPr>
            <a:noAutofit/>
          </a:bodyPr>
          <a:lstStyle>
            <a:lvl1pPr marL="0" indent="0">
              <a:buNone/>
              <a:defRPr sz="32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descr="A white letter on a black background&#10;&#10;AI-generated content may be incorrect.">
            <a:extLst>
              <a:ext uri="{FF2B5EF4-FFF2-40B4-BE49-F238E27FC236}">
                <a16:creationId xmlns:a16="http://schemas.microsoft.com/office/drawing/2014/main" id="{86C26E9A-9BC4-2472-DEA9-E95353BC0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647" y="332460"/>
            <a:ext cx="1178969" cy="283112"/>
          </a:xfrm>
          <a:prstGeom prst="rect">
            <a:avLst/>
          </a:prstGeom>
        </p:spPr>
      </p:pic>
      <p:cxnSp>
        <p:nvCxnSpPr>
          <p:cNvPr id="10" name="Straight Connector 9">
            <a:extLst>
              <a:ext uri="{FF2B5EF4-FFF2-40B4-BE49-F238E27FC236}">
                <a16:creationId xmlns:a16="http://schemas.microsoft.com/office/drawing/2014/main" id="{E87FF62F-4457-E190-2A84-EF6922B4BBCE}"/>
              </a:ext>
            </a:extLst>
          </p:cNvPr>
          <p:cNvCxnSpPr>
            <a:cxnSpLocks/>
          </p:cNvCxnSpPr>
          <p:nvPr userDrawn="1"/>
        </p:nvCxnSpPr>
        <p:spPr>
          <a:xfrm>
            <a:off x="1782661" y="3149595"/>
            <a:ext cx="34945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8256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03B217-94B5-F4E6-3243-221F3D79067C}"/>
              </a:ext>
            </a:extLst>
          </p:cNvPr>
          <p:cNvSpPr/>
          <p:nvPr userDrawn="1"/>
        </p:nvSpPr>
        <p:spPr>
          <a:xfrm>
            <a:off x="0" y="6233459"/>
            <a:ext cx="12192000" cy="624541"/>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E46715F-CC3C-4EBE-8B17-12522EC27506}"/>
              </a:ext>
            </a:extLst>
          </p:cNvPr>
          <p:cNvSpPr>
            <a:spLocks noGrp="1"/>
          </p:cNvSpPr>
          <p:nvPr>
            <p:ph type="dt" sz="half" idx="10"/>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18A1A96D-82CD-4DE8-B762-56DE96BB3493}"/>
              </a:ext>
            </a:extLst>
          </p:cNvPr>
          <p:cNvSpPr>
            <a:spLocks noGrp="1"/>
          </p:cNvSpPr>
          <p:nvPr>
            <p:ph type="ftr" sz="quarter" idx="11"/>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89A9219E-1A84-47B2-A7D4-3906CA65A744}"/>
              </a:ext>
            </a:extLst>
          </p:cNvPr>
          <p:cNvSpPr>
            <a:spLocks noGrp="1"/>
          </p:cNvSpPr>
          <p:nvPr>
            <p:ph type="sldNum" sz="quarter" idx="12"/>
          </p:nvPr>
        </p:nvSpPr>
        <p:spPr/>
        <p:txBody>
          <a:bodyPr/>
          <a:lstStyle/>
          <a:p>
            <a:fld id="{53240F57-0F49-4240-84D5-BBD9F51A28E9}" type="slidenum">
              <a:rPr lang="fi-FI" smtClean="0"/>
              <a:pPr/>
              <a:t>‹#›</a:t>
            </a:fld>
            <a:endParaRPr lang="fi-FI"/>
          </a:p>
        </p:txBody>
      </p:sp>
      <p:sp>
        <p:nvSpPr>
          <p:cNvPr id="7" name="Text Placeholder 2">
            <a:extLst>
              <a:ext uri="{FF2B5EF4-FFF2-40B4-BE49-F238E27FC236}">
                <a16:creationId xmlns:a16="http://schemas.microsoft.com/office/drawing/2014/main" id="{B17544CB-2FAD-4F12-A410-B0CA9F135242}"/>
              </a:ext>
            </a:extLst>
          </p:cNvPr>
          <p:cNvSpPr>
            <a:spLocks noGrp="1"/>
          </p:cNvSpPr>
          <p:nvPr>
            <p:ph type="body" idx="14"/>
          </p:nvPr>
        </p:nvSpPr>
        <p:spPr>
          <a:xfrm>
            <a:off x="238388" y="920420"/>
            <a:ext cx="9103598" cy="338267"/>
          </a:xfrm>
          <a:prstGeom prst="rect">
            <a:avLst/>
          </a:prstGeom>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F97A1008-739B-B8CA-61DC-1498EB6A0B8C}"/>
              </a:ext>
            </a:extLst>
          </p:cNvPr>
          <p:cNvSpPr/>
          <p:nvPr userDrawn="1"/>
        </p:nvSpPr>
        <p:spPr>
          <a:xfrm>
            <a:off x="11410682" y="232420"/>
            <a:ext cx="437881" cy="437881"/>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52864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2 lists black">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D9EB22-3556-BE49-88D5-2DEE3B9084C6}"/>
              </a:ext>
            </a:extLst>
          </p:cNvPr>
          <p:cNvSpPr>
            <a:spLocks noGrp="1"/>
          </p:cNvSpPr>
          <p:nvPr>
            <p:ph type="body" idx="14"/>
          </p:nvPr>
        </p:nvSpPr>
        <p:spPr>
          <a:xfrm>
            <a:off x="242581" y="932873"/>
            <a:ext cx="7913761" cy="338267"/>
          </a:xfrm>
          <a:prstGeom prst="rect">
            <a:avLst/>
          </a:prstGeom>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9" name="Straight Connector 18">
            <a:extLst>
              <a:ext uri="{FF2B5EF4-FFF2-40B4-BE49-F238E27FC236}">
                <a16:creationId xmlns:a16="http://schemas.microsoft.com/office/drawing/2014/main" id="{FA4EC7F0-C319-450D-85D0-70291DF2A43A}"/>
              </a:ext>
            </a:extLst>
          </p:cNvPr>
          <p:cNvCxnSpPr>
            <a:cxnSpLocks/>
          </p:cNvCxnSpPr>
          <p:nvPr userDrawn="1"/>
        </p:nvCxnSpPr>
        <p:spPr>
          <a:xfrm>
            <a:off x="242581" y="5966180"/>
            <a:ext cx="5049978" cy="4766"/>
          </a:xfrm>
          <a:prstGeom prst="line">
            <a:avLst/>
          </a:prstGeom>
          <a:ln w="38100">
            <a:solidFill>
              <a:srgbClr val="FF333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EF5739-44AE-4A32-838A-51FBD8B29C0E}"/>
              </a:ext>
            </a:extLst>
          </p:cNvPr>
          <p:cNvCxnSpPr>
            <a:cxnSpLocks/>
          </p:cNvCxnSpPr>
          <p:nvPr userDrawn="1"/>
        </p:nvCxnSpPr>
        <p:spPr>
          <a:xfrm>
            <a:off x="6096000" y="5966180"/>
            <a:ext cx="5049978" cy="4766"/>
          </a:xfrm>
          <a:prstGeom prst="line">
            <a:avLst/>
          </a:prstGeom>
          <a:ln w="38100">
            <a:solidFill>
              <a:srgbClr val="FF3333"/>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E378ED47-84E5-4BB3-AA1F-683692689893}"/>
              </a:ext>
            </a:extLst>
          </p:cNvPr>
          <p:cNvSpPr>
            <a:spLocks noGrp="1"/>
          </p:cNvSpPr>
          <p:nvPr>
            <p:ph type="body" idx="22"/>
          </p:nvPr>
        </p:nvSpPr>
        <p:spPr>
          <a:xfrm>
            <a:off x="242581" y="1642624"/>
            <a:ext cx="5049978" cy="338267"/>
          </a:xfrm>
          <a:prstGeom prst="rect">
            <a:avLst/>
          </a:prstGeom>
          <a:solidFill>
            <a:schemeClr val="bg1"/>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a:extLst>
              <a:ext uri="{FF2B5EF4-FFF2-40B4-BE49-F238E27FC236}">
                <a16:creationId xmlns:a16="http://schemas.microsoft.com/office/drawing/2014/main" id="{A37FDC0F-9FE4-48DD-9FA3-36F47025DA7A}"/>
              </a:ext>
            </a:extLst>
          </p:cNvPr>
          <p:cNvSpPr>
            <a:spLocks noGrp="1"/>
          </p:cNvSpPr>
          <p:nvPr>
            <p:ph type="body" idx="23"/>
          </p:nvPr>
        </p:nvSpPr>
        <p:spPr>
          <a:xfrm>
            <a:off x="6096000" y="1642624"/>
            <a:ext cx="5049978" cy="338267"/>
          </a:xfrm>
          <a:prstGeom prst="rect">
            <a:avLst/>
          </a:prstGeom>
          <a:solidFill>
            <a:schemeClr val="bg1"/>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Date Placeholder 1">
            <a:extLst>
              <a:ext uri="{FF2B5EF4-FFF2-40B4-BE49-F238E27FC236}">
                <a16:creationId xmlns:a16="http://schemas.microsoft.com/office/drawing/2014/main" id="{E5D6D3EB-721C-4912-AF41-F5DC19002811}"/>
              </a:ext>
            </a:extLst>
          </p:cNvPr>
          <p:cNvSpPr>
            <a:spLocks noGrp="1"/>
          </p:cNvSpPr>
          <p:nvPr>
            <p:ph type="dt" sz="half" idx="24"/>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AB4F976D-FD84-41F7-9403-4D8417496D0F}"/>
              </a:ext>
            </a:extLst>
          </p:cNvPr>
          <p:cNvSpPr>
            <a:spLocks noGrp="1"/>
          </p:cNvSpPr>
          <p:nvPr>
            <p:ph type="ftr" sz="quarter" idx="25"/>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6C4D0814-7F57-400F-B38D-25E2BA8DC45B}"/>
              </a:ext>
            </a:extLst>
          </p:cNvPr>
          <p:cNvSpPr>
            <a:spLocks noGrp="1"/>
          </p:cNvSpPr>
          <p:nvPr>
            <p:ph type="sldNum" sz="quarter" idx="26"/>
          </p:nvPr>
        </p:nvSpPr>
        <p:spPr/>
        <p:txBody>
          <a:bodyPr/>
          <a:lstStyle/>
          <a:p>
            <a:fld id="{53240F57-0F49-4240-84D5-BBD9F51A28E9}" type="slidenum">
              <a:rPr lang="fi-FI" smtClean="0"/>
              <a:pPr/>
              <a:t>‹#›</a:t>
            </a:fld>
            <a:endParaRPr lang="fi-FI"/>
          </a:p>
        </p:txBody>
      </p:sp>
      <p:sp>
        <p:nvSpPr>
          <p:cNvPr id="3" name="Rectangle 2">
            <a:extLst>
              <a:ext uri="{FF2B5EF4-FFF2-40B4-BE49-F238E27FC236}">
                <a16:creationId xmlns:a16="http://schemas.microsoft.com/office/drawing/2014/main" id="{72D2AB55-EC0B-2CC5-D16F-AB49DCFCE54F}"/>
              </a:ext>
            </a:extLst>
          </p:cNvPr>
          <p:cNvSpPr/>
          <p:nvPr userDrawn="1"/>
        </p:nvSpPr>
        <p:spPr>
          <a:xfrm>
            <a:off x="11410682" y="232420"/>
            <a:ext cx="437881" cy="437881"/>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6777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2 lists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D9EB22-3556-BE49-88D5-2DEE3B9084C6}"/>
              </a:ext>
            </a:extLst>
          </p:cNvPr>
          <p:cNvSpPr>
            <a:spLocks noGrp="1"/>
          </p:cNvSpPr>
          <p:nvPr>
            <p:ph type="body" idx="14"/>
          </p:nvPr>
        </p:nvSpPr>
        <p:spPr>
          <a:xfrm>
            <a:off x="246776" y="916823"/>
            <a:ext cx="7913761"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Text Placeholder 3">
            <a:extLst>
              <a:ext uri="{FF2B5EF4-FFF2-40B4-BE49-F238E27FC236}">
                <a16:creationId xmlns:a16="http://schemas.microsoft.com/office/drawing/2014/main" id="{AB9FEF76-4ED2-4E61-8C97-63595787DBED}"/>
              </a:ext>
            </a:extLst>
          </p:cNvPr>
          <p:cNvSpPr>
            <a:spLocks noGrp="1"/>
          </p:cNvSpPr>
          <p:nvPr>
            <p:ph type="body" sz="quarter" idx="20"/>
          </p:nvPr>
        </p:nvSpPr>
        <p:spPr>
          <a:xfrm>
            <a:off x="753024" y="1989414"/>
            <a:ext cx="5049979" cy="3931182"/>
          </a:xfrm>
          <a:solidFill>
            <a:schemeClr val="bg1">
              <a:alpha val="80000"/>
            </a:schemeClr>
          </a:solidFill>
          <a:ln>
            <a:no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cxnSp>
        <p:nvCxnSpPr>
          <p:cNvPr id="19" name="Straight Connector 18">
            <a:extLst>
              <a:ext uri="{FF2B5EF4-FFF2-40B4-BE49-F238E27FC236}">
                <a16:creationId xmlns:a16="http://schemas.microsoft.com/office/drawing/2014/main" id="{FA4EC7F0-C319-450D-85D0-70291DF2A43A}"/>
              </a:ext>
            </a:extLst>
          </p:cNvPr>
          <p:cNvCxnSpPr>
            <a:cxnSpLocks/>
          </p:cNvCxnSpPr>
          <p:nvPr userDrawn="1"/>
        </p:nvCxnSpPr>
        <p:spPr>
          <a:xfrm>
            <a:off x="757256" y="5943911"/>
            <a:ext cx="5049978" cy="4766"/>
          </a:xfrm>
          <a:prstGeom prst="line">
            <a:avLst/>
          </a:prstGeom>
          <a:ln w="38100">
            <a:solidFill>
              <a:srgbClr val="FF3333"/>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BDEA3D8D-4FAB-4AC2-80B2-21117FC7309B}"/>
              </a:ext>
            </a:extLst>
          </p:cNvPr>
          <p:cNvSpPr>
            <a:spLocks noGrp="1"/>
          </p:cNvSpPr>
          <p:nvPr>
            <p:ph type="body" sz="quarter" idx="21"/>
          </p:nvPr>
        </p:nvSpPr>
        <p:spPr>
          <a:xfrm>
            <a:off x="6598017" y="2022260"/>
            <a:ext cx="5049980" cy="3926417"/>
          </a:xfrm>
          <a:solidFill>
            <a:schemeClr val="bg1">
              <a:alpha val="80000"/>
            </a:schemeClr>
          </a:solidFill>
          <a:ln>
            <a:no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cxnSp>
        <p:nvCxnSpPr>
          <p:cNvPr id="10" name="Straight Connector 9">
            <a:extLst>
              <a:ext uri="{FF2B5EF4-FFF2-40B4-BE49-F238E27FC236}">
                <a16:creationId xmlns:a16="http://schemas.microsoft.com/office/drawing/2014/main" id="{C4EF5739-44AE-4A32-838A-51FBD8B29C0E}"/>
              </a:ext>
            </a:extLst>
          </p:cNvPr>
          <p:cNvCxnSpPr>
            <a:cxnSpLocks/>
          </p:cNvCxnSpPr>
          <p:nvPr userDrawn="1"/>
        </p:nvCxnSpPr>
        <p:spPr>
          <a:xfrm>
            <a:off x="6598017" y="5948677"/>
            <a:ext cx="5049978" cy="4766"/>
          </a:xfrm>
          <a:prstGeom prst="line">
            <a:avLst/>
          </a:prstGeom>
          <a:ln w="38100">
            <a:solidFill>
              <a:srgbClr val="FF3333"/>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E378ED47-84E5-4BB3-AA1F-683692689893}"/>
              </a:ext>
            </a:extLst>
          </p:cNvPr>
          <p:cNvSpPr>
            <a:spLocks noGrp="1"/>
          </p:cNvSpPr>
          <p:nvPr>
            <p:ph type="body" idx="22"/>
          </p:nvPr>
        </p:nvSpPr>
        <p:spPr>
          <a:xfrm>
            <a:off x="748793" y="1653371"/>
            <a:ext cx="5049978"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a:extLst>
              <a:ext uri="{FF2B5EF4-FFF2-40B4-BE49-F238E27FC236}">
                <a16:creationId xmlns:a16="http://schemas.microsoft.com/office/drawing/2014/main" id="{A37FDC0F-9FE4-48DD-9FA3-36F47025DA7A}"/>
              </a:ext>
            </a:extLst>
          </p:cNvPr>
          <p:cNvSpPr>
            <a:spLocks noGrp="1"/>
          </p:cNvSpPr>
          <p:nvPr>
            <p:ph type="body" idx="23"/>
          </p:nvPr>
        </p:nvSpPr>
        <p:spPr>
          <a:xfrm>
            <a:off x="6598017" y="1679227"/>
            <a:ext cx="5049978"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Date Placeholder 1">
            <a:extLst>
              <a:ext uri="{FF2B5EF4-FFF2-40B4-BE49-F238E27FC236}">
                <a16:creationId xmlns:a16="http://schemas.microsoft.com/office/drawing/2014/main" id="{6869A706-D1D1-4BD5-88E7-92A27BE5FBA3}"/>
              </a:ext>
            </a:extLst>
          </p:cNvPr>
          <p:cNvSpPr>
            <a:spLocks noGrp="1"/>
          </p:cNvSpPr>
          <p:nvPr>
            <p:ph type="dt" sz="half" idx="24"/>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14506B2D-A272-4C1D-B5D6-926334F0D469}"/>
              </a:ext>
            </a:extLst>
          </p:cNvPr>
          <p:cNvSpPr>
            <a:spLocks noGrp="1"/>
          </p:cNvSpPr>
          <p:nvPr>
            <p:ph type="ftr" sz="quarter" idx="25"/>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8ED1216D-4A38-4F8A-B2AE-E2443BAE3E43}"/>
              </a:ext>
            </a:extLst>
          </p:cNvPr>
          <p:cNvSpPr>
            <a:spLocks noGrp="1"/>
          </p:cNvSpPr>
          <p:nvPr>
            <p:ph type="sldNum" sz="quarter" idx="26"/>
          </p:nvPr>
        </p:nvSpPr>
        <p:spPr/>
        <p:txBody>
          <a:bodyPr/>
          <a:lstStyle/>
          <a:p>
            <a:fld id="{53240F57-0F49-4240-84D5-BBD9F51A28E9}" type="slidenum">
              <a:rPr lang="fi-FI" smtClean="0"/>
              <a:pPr/>
              <a:t>‹#›</a:t>
            </a:fld>
            <a:endParaRPr lang="fi-FI"/>
          </a:p>
        </p:txBody>
      </p:sp>
    </p:spTree>
    <p:extLst>
      <p:ext uri="{BB962C8B-B14F-4D97-AF65-F5344CB8AC3E}">
        <p14:creationId xmlns:p14="http://schemas.microsoft.com/office/powerpoint/2010/main" val="20505746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ullet point 2 lists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0D9EB22-3556-BE49-88D5-2DEE3B9084C6}"/>
              </a:ext>
            </a:extLst>
          </p:cNvPr>
          <p:cNvSpPr>
            <a:spLocks noGrp="1"/>
          </p:cNvSpPr>
          <p:nvPr>
            <p:ph type="body" idx="14"/>
          </p:nvPr>
        </p:nvSpPr>
        <p:spPr>
          <a:xfrm>
            <a:off x="246776" y="916823"/>
            <a:ext cx="7913761"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Text Placeholder 3">
            <a:extLst>
              <a:ext uri="{FF2B5EF4-FFF2-40B4-BE49-F238E27FC236}">
                <a16:creationId xmlns:a16="http://schemas.microsoft.com/office/drawing/2014/main" id="{AB9FEF76-4ED2-4E61-8C97-63595787DBED}"/>
              </a:ext>
            </a:extLst>
          </p:cNvPr>
          <p:cNvSpPr>
            <a:spLocks noGrp="1"/>
          </p:cNvSpPr>
          <p:nvPr>
            <p:ph type="body" sz="quarter" idx="20"/>
          </p:nvPr>
        </p:nvSpPr>
        <p:spPr>
          <a:xfrm>
            <a:off x="753024" y="1989414"/>
            <a:ext cx="5049979" cy="3931182"/>
          </a:xfrm>
          <a:solidFill>
            <a:schemeClr val="bg1">
              <a:alpha val="80000"/>
            </a:schemeClr>
          </a:solidFill>
          <a:ln>
            <a:no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8" name="Text Placeholder 3">
            <a:extLst>
              <a:ext uri="{FF2B5EF4-FFF2-40B4-BE49-F238E27FC236}">
                <a16:creationId xmlns:a16="http://schemas.microsoft.com/office/drawing/2014/main" id="{BDEA3D8D-4FAB-4AC2-80B2-21117FC7309B}"/>
              </a:ext>
            </a:extLst>
          </p:cNvPr>
          <p:cNvSpPr>
            <a:spLocks noGrp="1"/>
          </p:cNvSpPr>
          <p:nvPr>
            <p:ph type="body" sz="quarter" idx="21"/>
          </p:nvPr>
        </p:nvSpPr>
        <p:spPr>
          <a:xfrm>
            <a:off x="6598017" y="2022260"/>
            <a:ext cx="5049980" cy="3926417"/>
          </a:xfrm>
          <a:solidFill>
            <a:schemeClr val="bg1">
              <a:alpha val="80000"/>
            </a:schemeClr>
          </a:solidFill>
          <a:ln>
            <a:noFill/>
          </a:ln>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11" name="Text Placeholder 2">
            <a:extLst>
              <a:ext uri="{FF2B5EF4-FFF2-40B4-BE49-F238E27FC236}">
                <a16:creationId xmlns:a16="http://schemas.microsoft.com/office/drawing/2014/main" id="{E378ED47-84E5-4BB3-AA1F-683692689893}"/>
              </a:ext>
            </a:extLst>
          </p:cNvPr>
          <p:cNvSpPr>
            <a:spLocks noGrp="1"/>
          </p:cNvSpPr>
          <p:nvPr>
            <p:ph type="body" idx="22"/>
          </p:nvPr>
        </p:nvSpPr>
        <p:spPr>
          <a:xfrm>
            <a:off x="748793" y="1653371"/>
            <a:ext cx="5049978"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a:extLst>
              <a:ext uri="{FF2B5EF4-FFF2-40B4-BE49-F238E27FC236}">
                <a16:creationId xmlns:a16="http://schemas.microsoft.com/office/drawing/2014/main" id="{A37FDC0F-9FE4-48DD-9FA3-36F47025DA7A}"/>
              </a:ext>
            </a:extLst>
          </p:cNvPr>
          <p:cNvSpPr>
            <a:spLocks noGrp="1"/>
          </p:cNvSpPr>
          <p:nvPr>
            <p:ph type="body" idx="23"/>
          </p:nvPr>
        </p:nvSpPr>
        <p:spPr>
          <a:xfrm>
            <a:off x="6598017" y="1679227"/>
            <a:ext cx="5049978" cy="338267"/>
          </a:xfrm>
          <a:prstGeom prst="rect">
            <a:avLst/>
          </a:prstGeom>
          <a:solidFill>
            <a:schemeClr val="bg1">
              <a:alpha val="80000"/>
            </a:schemeClr>
          </a:solidFill>
        </p:spPr>
        <p:txBody>
          <a:bodyPr>
            <a:noAutofit/>
          </a:bodyPr>
          <a:lstStyle>
            <a:lvl1pPr marL="0" indent="0">
              <a:buNone/>
              <a:defRPr sz="1600" b="1" cap="all" spc="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Date Placeholder 1">
            <a:extLst>
              <a:ext uri="{FF2B5EF4-FFF2-40B4-BE49-F238E27FC236}">
                <a16:creationId xmlns:a16="http://schemas.microsoft.com/office/drawing/2014/main" id="{6869A706-D1D1-4BD5-88E7-92A27BE5FBA3}"/>
              </a:ext>
            </a:extLst>
          </p:cNvPr>
          <p:cNvSpPr>
            <a:spLocks noGrp="1"/>
          </p:cNvSpPr>
          <p:nvPr>
            <p:ph type="dt" sz="half" idx="24"/>
          </p:nvPr>
        </p:nvSpPr>
        <p:spPr/>
        <p:txBody>
          <a:bodyPr/>
          <a:lstStyle/>
          <a:p>
            <a:fld id="{639C9492-D118-48D8-81CF-DC6571A05ED6}" type="datetime1">
              <a:rPr lang="fi-FI" smtClean="0"/>
              <a:t>27.5.2026</a:t>
            </a:fld>
            <a:endParaRPr lang="fi-FI" dirty="0"/>
          </a:p>
        </p:txBody>
      </p:sp>
      <p:sp>
        <p:nvSpPr>
          <p:cNvPr id="6" name="Footer Placeholder 5">
            <a:extLst>
              <a:ext uri="{FF2B5EF4-FFF2-40B4-BE49-F238E27FC236}">
                <a16:creationId xmlns:a16="http://schemas.microsoft.com/office/drawing/2014/main" id="{14506B2D-A272-4C1D-B5D6-926334F0D469}"/>
              </a:ext>
            </a:extLst>
          </p:cNvPr>
          <p:cNvSpPr>
            <a:spLocks noGrp="1"/>
          </p:cNvSpPr>
          <p:nvPr>
            <p:ph type="ftr" sz="quarter" idx="25"/>
          </p:nvPr>
        </p:nvSpPr>
        <p:spPr/>
        <p:txBody>
          <a:bodyPr/>
          <a:lstStyle/>
          <a:p>
            <a:r>
              <a:rPr lang="en-GB"/>
              <a:t>CONFIDENTIAL</a:t>
            </a:r>
            <a:endParaRPr lang="en-FI" dirty="0"/>
          </a:p>
        </p:txBody>
      </p:sp>
      <p:sp>
        <p:nvSpPr>
          <p:cNvPr id="7" name="Slide Number Placeholder 6">
            <a:extLst>
              <a:ext uri="{FF2B5EF4-FFF2-40B4-BE49-F238E27FC236}">
                <a16:creationId xmlns:a16="http://schemas.microsoft.com/office/drawing/2014/main" id="{8ED1216D-4A38-4F8A-B2AE-E2443BAE3E43}"/>
              </a:ext>
            </a:extLst>
          </p:cNvPr>
          <p:cNvSpPr>
            <a:spLocks noGrp="1"/>
          </p:cNvSpPr>
          <p:nvPr>
            <p:ph type="sldNum" sz="quarter" idx="26"/>
          </p:nvPr>
        </p:nvSpPr>
        <p:spPr/>
        <p:txBody>
          <a:bodyPr/>
          <a:lstStyle/>
          <a:p>
            <a:fld id="{53240F57-0F49-4240-84D5-BBD9F51A28E9}" type="slidenum">
              <a:rPr lang="fi-FI" smtClean="0"/>
              <a:pPr/>
              <a:t>‹#›</a:t>
            </a:fld>
            <a:endParaRPr lang="fi-FI"/>
          </a:p>
        </p:txBody>
      </p:sp>
      <p:sp>
        <p:nvSpPr>
          <p:cNvPr id="3" name="Rectangle 2">
            <a:extLst>
              <a:ext uri="{FF2B5EF4-FFF2-40B4-BE49-F238E27FC236}">
                <a16:creationId xmlns:a16="http://schemas.microsoft.com/office/drawing/2014/main" id="{9DED351C-3F58-6E97-011D-7D25F5D7C08F}"/>
              </a:ext>
            </a:extLst>
          </p:cNvPr>
          <p:cNvSpPr/>
          <p:nvPr userDrawn="1"/>
        </p:nvSpPr>
        <p:spPr>
          <a:xfrm>
            <a:off x="11410682" y="232420"/>
            <a:ext cx="437881" cy="437881"/>
          </a:xfrm>
          <a:prstGeom prst="rect">
            <a:avLst/>
          </a:prstGeom>
          <a:solidFill>
            <a:srgbClr val="FF3333"/>
          </a:solidFill>
          <a:ln>
            <a:solidFill>
              <a:srgbClr val="FF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83B8DB3-B276-213D-521D-367B8AB861CD}"/>
              </a:ext>
            </a:extLst>
          </p:cNvPr>
          <p:cNvCxnSpPr>
            <a:cxnSpLocks/>
          </p:cNvCxnSpPr>
          <p:nvPr userDrawn="1"/>
        </p:nvCxnSpPr>
        <p:spPr>
          <a:xfrm>
            <a:off x="6203577" y="2017494"/>
            <a:ext cx="0" cy="39311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82768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D7C19C-2688-D046-8405-67EB2F5B1AE6}"/>
              </a:ext>
            </a:extLst>
          </p:cNvPr>
          <p:cNvSpPr>
            <a:spLocks noGrp="1"/>
          </p:cNvSpPr>
          <p:nvPr>
            <p:ph type="dt" sz="half" idx="2"/>
          </p:nvPr>
        </p:nvSpPr>
        <p:spPr>
          <a:xfrm>
            <a:off x="339055" y="6310210"/>
            <a:ext cx="1443606"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39C9492-D118-48D8-81CF-DC6571A05ED6}" type="datetime1">
              <a:rPr lang="fi-FI" smtClean="0"/>
              <a:t>27.5.2026</a:t>
            </a:fld>
            <a:endParaRPr lang="fi-FI" dirty="0"/>
          </a:p>
        </p:txBody>
      </p:sp>
      <p:sp>
        <p:nvSpPr>
          <p:cNvPr id="6" name="Slide Number Placeholder 5">
            <a:extLst>
              <a:ext uri="{FF2B5EF4-FFF2-40B4-BE49-F238E27FC236}">
                <a16:creationId xmlns:a16="http://schemas.microsoft.com/office/drawing/2014/main" id="{9B23D18F-B351-354D-8C97-26599B42B75F}"/>
              </a:ext>
            </a:extLst>
          </p:cNvPr>
          <p:cNvSpPr>
            <a:spLocks noGrp="1"/>
          </p:cNvSpPr>
          <p:nvPr>
            <p:ph type="sldNum" sz="quarter" idx="4"/>
          </p:nvPr>
        </p:nvSpPr>
        <p:spPr>
          <a:xfrm>
            <a:off x="9696273" y="6310210"/>
            <a:ext cx="2156671"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3240F57-0F49-4240-84D5-BBD9F51A28E9}" type="slidenum">
              <a:rPr lang="fi-FI" smtClean="0"/>
              <a:pPr/>
              <a:t>‹#›</a:t>
            </a:fld>
            <a:endParaRPr lang="fi-FI"/>
          </a:p>
        </p:txBody>
      </p:sp>
      <p:pic>
        <p:nvPicPr>
          <p:cNvPr id="8" name="Picture 7">
            <a:extLst>
              <a:ext uri="{FF2B5EF4-FFF2-40B4-BE49-F238E27FC236}">
                <a16:creationId xmlns:a16="http://schemas.microsoft.com/office/drawing/2014/main" id="{74E981B4-288B-B445-B289-5F365F464BE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236990" y="394282"/>
            <a:ext cx="1134402" cy="149314"/>
          </a:xfrm>
          <a:prstGeom prst="rect">
            <a:avLst/>
          </a:prstGeom>
        </p:spPr>
      </p:pic>
      <p:sp>
        <p:nvSpPr>
          <p:cNvPr id="5" name="Text Placeholder 4">
            <a:extLst>
              <a:ext uri="{FF2B5EF4-FFF2-40B4-BE49-F238E27FC236}">
                <a16:creationId xmlns:a16="http://schemas.microsoft.com/office/drawing/2014/main" id="{A8D37FE5-B7CE-45AA-8846-D56E106B5540}"/>
              </a:ext>
            </a:extLst>
          </p:cNvPr>
          <p:cNvSpPr>
            <a:spLocks noGrp="1"/>
          </p:cNvSpPr>
          <p:nvPr>
            <p:ph type="body" idx="1"/>
          </p:nvPr>
        </p:nvSpPr>
        <p:spPr>
          <a:xfrm>
            <a:off x="339055" y="1622813"/>
            <a:ext cx="941031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9" name="Title Placeholder 8">
            <a:extLst>
              <a:ext uri="{FF2B5EF4-FFF2-40B4-BE49-F238E27FC236}">
                <a16:creationId xmlns:a16="http://schemas.microsoft.com/office/drawing/2014/main" id="{42C9325C-66EA-44EC-A6E4-F57493958817}"/>
              </a:ext>
            </a:extLst>
          </p:cNvPr>
          <p:cNvSpPr>
            <a:spLocks noGrp="1"/>
          </p:cNvSpPr>
          <p:nvPr>
            <p:ph type="title"/>
          </p:nvPr>
        </p:nvSpPr>
        <p:spPr>
          <a:xfrm>
            <a:off x="242582" y="907096"/>
            <a:ext cx="9410312" cy="365125"/>
          </a:xfrm>
          <a:prstGeom prst="rect">
            <a:avLst/>
          </a:prstGeom>
        </p:spPr>
        <p:txBody>
          <a:bodyPr vert="horz" lIns="91440" tIns="45720" rIns="91440" bIns="45720" rtlCol="0" anchor="ctr">
            <a:normAutofit/>
          </a:bodyPr>
          <a:lstStyle/>
          <a:p>
            <a:endParaRPr lang="en-FI" dirty="0"/>
          </a:p>
        </p:txBody>
      </p:sp>
      <p:sp>
        <p:nvSpPr>
          <p:cNvPr id="3" name="TextBox 2">
            <a:extLst>
              <a:ext uri="{FF2B5EF4-FFF2-40B4-BE49-F238E27FC236}">
                <a16:creationId xmlns:a16="http://schemas.microsoft.com/office/drawing/2014/main" id="{F0160AFC-CC7E-45A3-BA48-39338DFD0015}"/>
              </a:ext>
            </a:extLst>
          </p:cNvPr>
          <p:cNvSpPr txBox="1"/>
          <p:nvPr userDrawn="1"/>
        </p:nvSpPr>
        <p:spPr>
          <a:xfrm>
            <a:off x="2151776" y="6501468"/>
            <a:ext cx="184731" cy="369332"/>
          </a:xfrm>
          <a:prstGeom prst="rect">
            <a:avLst/>
          </a:prstGeom>
          <a:noFill/>
        </p:spPr>
        <p:txBody>
          <a:bodyPr wrap="none" rtlCol="0">
            <a:spAutoFit/>
          </a:bodyPr>
          <a:lstStyle/>
          <a:p>
            <a:endParaRPr lang="en-FI" dirty="0"/>
          </a:p>
        </p:txBody>
      </p:sp>
      <p:sp>
        <p:nvSpPr>
          <p:cNvPr id="2" name="Footer Placeholder 1">
            <a:extLst>
              <a:ext uri="{FF2B5EF4-FFF2-40B4-BE49-F238E27FC236}">
                <a16:creationId xmlns:a16="http://schemas.microsoft.com/office/drawing/2014/main" id="{D6CE0E57-182B-47B5-B7C6-1E67E5B79112}"/>
              </a:ext>
            </a:extLst>
          </p:cNvPr>
          <p:cNvSpPr>
            <a:spLocks noGrp="1"/>
          </p:cNvSpPr>
          <p:nvPr>
            <p:ph type="ftr" sz="quarter" idx="3"/>
          </p:nvPr>
        </p:nvSpPr>
        <p:spPr>
          <a:xfrm>
            <a:off x="1901589" y="6310209"/>
            <a:ext cx="1443605"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dirty="0"/>
              <a:t>CONFIDENTIAL</a:t>
            </a:r>
            <a:endParaRPr lang="en-FI" dirty="0"/>
          </a:p>
        </p:txBody>
      </p:sp>
    </p:spTree>
    <p:extLst>
      <p:ext uri="{BB962C8B-B14F-4D97-AF65-F5344CB8AC3E}">
        <p14:creationId xmlns:p14="http://schemas.microsoft.com/office/powerpoint/2010/main" val="2241890430"/>
      </p:ext>
    </p:extLst>
  </p:cSld>
  <p:clrMap bg1="lt1" tx1="dk1" bg2="lt2" tx2="dk2" accent1="accent1" accent2="accent2" accent3="accent3" accent4="accent4" accent5="accent5" accent6="accent6" hlink="hlink" folHlink="folHlink"/>
  <p:sldLayoutIdLst>
    <p:sldLayoutId id="2147483801" r:id="rId1"/>
    <p:sldLayoutId id="2147483811" r:id="rId2"/>
    <p:sldLayoutId id="2147483693" r:id="rId3"/>
    <p:sldLayoutId id="2147483764" r:id="rId4"/>
    <p:sldLayoutId id="2147483807" r:id="rId5"/>
    <p:sldLayoutId id="2147483808" r:id="rId6"/>
    <p:sldLayoutId id="2147483805" r:id="rId7"/>
    <p:sldLayoutId id="2147483809" r:id="rId8"/>
    <p:sldLayoutId id="2147483814" r:id="rId9"/>
    <p:sldLayoutId id="2147483813" r:id="rId10"/>
    <p:sldLayoutId id="2147483803" r:id="rId11"/>
    <p:sldLayoutId id="2147483810" r:id="rId12"/>
    <p:sldLayoutId id="2147483812" r:id="rId13"/>
    <p:sldLayoutId id="2147483806" r:id="rId14"/>
    <p:sldLayoutId id="2147483779" r:id="rId15"/>
  </p:sldLayoutIdLst>
  <p:hf hdr="0"/>
  <p:txStyles>
    <p:titleStyle>
      <a:lvl1pPr algn="l" defTabSz="914400" rtl="0" eaLnBrk="1" latinLnBrk="0" hangingPunct="1">
        <a:lnSpc>
          <a:spcPct val="90000"/>
        </a:lnSpc>
        <a:spcBef>
          <a:spcPct val="0"/>
        </a:spcBef>
        <a:buNone/>
        <a:defRPr sz="1600" b="1" kern="1200" cap="all" spc="0" baseline="0">
          <a:solidFill>
            <a:schemeClr val="tx1"/>
          </a:solidFill>
          <a:latin typeface="+mn-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5ACBF0"/>
          </p15:clr>
        </p15:guide>
        <p15:guide id="2" pos="7333">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E38E-CDE5-B80C-74FC-4884CFA36F44}"/>
              </a:ext>
            </a:extLst>
          </p:cNvPr>
          <p:cNvSpPr>
            <a:spLocks noGrp="1"/>
          </p:cNvSpPr>
          <p:nvPr>
            <p:ph type="ctrTitle"/>
          </p:nvPr>
        </p:nvSpPr>
        <p:spPr/>
        <p:txBody>
          <a:bodyPr/>
          <a:lstStyle/>
          <a:p>
            <a:r>
              <a:rPr lang="it-IT" dirty="0"/>
              <a:t>Co-Innovation: ​</a:t>
            </a:r>
            <a:br>
              <a:rPr lang="it-IT" dirty="0"/>
            </a:br>
            <a:r>
              <a:rPr lang="it-IT" dirty="0"/>
              <a:t>SAP BTP Generative AI Solution​</a:t>
            </a:r>
            <a:endParaRPr lang="en-US" dirty="0"/>
          </a:p>
        </p:txBody>
      </p:sp>
      <p:sp>
        <p:nvSpPr>
          <p:cNvPr id="3" name="Text Placeholder 2">
            <a:extLst>
              <a:ext uri="{FF2B5EF4-FFF2-40B4-BE49-F238E27FC236}">
                <a16:creationId xmlns:a16="http://schemas.microsoft.com/office/drawing/2014/main" id="{9325C21D-FD6F-9CAB-9B1A-967E5DC85F5F}"/>
              </a:ext>
            </a:extLst>
          </p:cNvPr>
          <p:cNvSpPr>
            <a:spLocks noGrp="1"/>
          </p:cNvSpPr>
          <p:nvPr>
            <p:ph type="body" idx="10"/>
          </p:nvPr>
        </p:nvSpPr>
        <p:spPr/>
        <p:txBody>
          <a:bodyPr/>
          <a:lstStyle/>
          <a:p>
            <a:r>
              <a:rPr lang="en-US" dirty="0">
                <a:latin typeface="Aptos" panose="020B0004020202020204" pitchFamily="34" charset="0"/>
              </a:rPr>
              <a:t>Predictive Maintenance for Equipment Failure</a:t>
            </a:r>
          </a:p>
        </p:txBody>
      </p:sp>
      <p:sp>
        <p:nvSpPr>
          <p:cNvPr id="4" name="Date Placeholder 3">
            <a:extLst>
              <a:ext uri="{FF2B5EF4-FFF2-40B4-BE49-F238E27FC236}">
                <a16:creationId xmlns:a16="http://schemas.microsoft.com/office/drawing/2014/main" id="{4478A1B1-811A-543B-945B-BEA3EF96FCAF}"/>
              </a:ext>
            </a:extLst>
          </p:cNvPr>
          <p:cNvSpPr>
            <a:spLocks noGrp="1"/>
          </p:cNvSpPr>
          <p:nvPr>
            <p:ph type="dt" sz="half" idx="11"/>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FC345F45-14B2-3066-BFBD-872E984129B4}"/>
              </a:ext>
            </a:extLst>
          </p:cNvPr>
          <p:cNvSpPr>
            <a:spLocks noGrp="1"/>
          </p:cNvSpPr>
          <p:nvPr>
            <p:ph type="ftr" sz="quarter" idx="12"/>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EE3D28C0-C851-1080-163E-A60E75E4B3FD}"/>
              </a:ext>
            </a:extLst>
          </p:cNvPr>
          <p:cNvSpPr>
            <a:spLocks noGrp="1"/>
          </p:cNvSpPr>
          <p:nvPr>
            <p:ph type="sldNum" sz="quarter" idx="13"/>
          </p:nvPr>
        </p:nvSpPr>
        <p:spPr/>
        <p:txBody>
          <a:bodyPr/>
          <a:lstStyle/>
          <a:p>
            <a:fld id="{53240F57-0F49-4240-84D5-BBD9F51A28E9}" type="slidenum">
              <a:rPr lang="fi-FI" smtClean="0"/>
              <a:pPr/>
              <a:t>1</a:t>
            </a:fld>
            <a:endParaRPr lang="fi-FI"/>
          </a:p>
        </p:txBody>
      </p:sp>
    </p:spTree>
    <p:extLst>
      <p:ext uri="{BB962C8B-B14F-4D97-AF65-F5344CB8AC3E}">
        <p14:creationId xmlns:p14="http://schemas.microsoft.com/office/powerpoint/2010/main" val="98266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A901-A412-F05D-D6BC-214747A49E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BDE0F3-D0A3-82BC-CC6D-1C1189E0F8C3}"/>
              </a:ext>
            </a:extLst>
          </p:cNvPr>
          <p:cNvSpPr>
            <a:spLocks noGrp="1"/>
          </p:cNvSpPr>
          <p:nvPr>
            <p:ph type="body" idx="14"/>
          </p:nvPr>
        </p:nvSpPr>
        <p:spPr/>
        <p:txBody>
          <a:bodyPr/>
          <a:lstStyle/>
          <a:p>
            <a:r>
              <a:rPr lang="en-US" dirty="0" err="1"/>
              <a:t>Poc</a:t>
            </a:r>
            <a:r>
              <a:rPr lang="en-US" dirty="0"/>
              <a:t> Use case 1: Introducing the PoC : Plant-Ops Assistant </a:t>
            </a:r>
            <a:endParaRPr lang="en-FI" dirty="0"/>
          </a:p>
        </p:txBody>
      </p:sp>
      <p:sp>
        <p:nvSpPr>
          <p:cNvPr id="3" name="Text Placeholder 2">
            <a:extLst>
              <a:ext uri="{FF2B5EF4-FFF2-40B4-BE49-F238E27FC236}">
                <a16:creationId xmlns:a16="http://schemas.microsoft.com/office/drawing/2014/main" id="{15479017-70EB-AB9A-C13D-0D83456D7926}"/>
              </a:ext>
            </a:extLst>
          </p:cNvPr>
          <p:cNvSpPr>
            <a:spLocks noGrp="1"/>
          </p:cNvSpPr>
          <p:nvPr>
            <p:ph type="body" sz="quarter" idx="18"/>
          </p:nvPr>
        </p:nvSpPr>
        <p:spPr>
          <a:xfrm>
            <a:off x="339055" y="1386630"/>
            <a:ext cx="6003379" cy="4994715"/>
          </a:xfrm>
          <a:ln>
            <a:solidFill>
              <a:srgbClr val="1E1E1E"/>
            </a:solidFill>
          </a:ln>
        </p:spPr>
        <p:txBody>
          <a:bodyPr>
            <a:noAutofit/>
          </a:bodyPr>
          <a:lstStyle/>
          <a:p>
            <a:pPr marL="0" indent="0">
              <a:buNone/>
            </a:pPr>
            <a:r>
              <a:rPr lang="en-US" sz="1600" b="1" dirty="0">
                <a:latin typeface="Aptos" panose="020B0004020202020204" pitchFamily="34" charset="0"/>
              </a:rPr>
              <a:t>Future Capabilities on the Roadmap:</a:t>
            </a:r>
          </a:p>
          <a:p>
            <a:pPr>
              <a:buFont typeface="Arial" panose="020B0604020202020204" pitchFamily="34" charset="0"/>
              <a:buChar char="•"/>
            </a:pPr>
            <a:r>
              <a:rPr lang="en-US" sz="1600" b="1" dirty="0">
                <a:latin typeface="Aptos" panose="020B0004020202020204" pitchFamily="34" charset="0"/>
              </a:rPr>
              <a:t>AI-powered dashboards</a:t>
            </a:r>
            <a:r>
              <a:rPr lang="en-US" sz="1600" dirty="0">
                <a:latin typeface="Aptos" panose="020B0004020202020204" pitchFamily="34" charset="0"/>
              </a:rPr>
              <a:t> for real-time plant health</a:t>
            </a:r>
          </a:p>
          <a:p>
            <a:r>
              <a:rPr lang="en-US" sz="1600" b="1" dirty="0">
                <a:latin typeface="Aptos" panose="020B0004020202020204" pitchFamily="34" charset="0"/>
              </a:rPr>
              <a:t>Multiple Interface Options </a:t>
            </a:r>
            <a:r>
              <a:rPr lang="en-US" sz="1600" dirty="0">
                <a:latin typeface="Aptos" panose="020B0004020202020204" pitchFamily="34" charset="0"/>
              </a:rPr>
              <a:t>accessible via SAP Fiori UI or Microsoft Teams bot or Intranet web spaces built on Workzone </a:t>
            </a:r>
          </a:p>
          <a:p>
            <a:pPr>
              <a:buFont typeface="Arial" panose="020B0604020202020204" pitchFamily="34" charset="0"/>
              <a:buChar char="•"/>
            </a:pPr>
            <a:r>
              <a:rPr lang="en-US" sz="1600" b="1" dirty="0">
                <a:latin typeface="Aptos" panose="020B0004020202020204" pitchFamily="34" charset="0"/>
              </a:rPr>
              <a:t>Predictive maintenance</a:t>
            </a:r>
            <a:r>
              <a:rPr lang="en-US" sz="1600" dirty="0">
                <a:latin typeface="Aptos" panose="020B0004020202020204" pitchFamily="34" charset="0"/>
              </a:rPr>
              <a:t> using time series data from sensors</a:t>
            </a:r>
          </a:p>
          <a:p>
            <a:pPr>
              <a:buFont typeface="Arial" panose="020B0604020202020204" pitchFamily="34" charset="0"/>
              <a:buChar char="•"/>
            </a:pPr>
            <a:r>
              <a:rPr lang="en-US" sz="1600" b="1" dirty="0">
                <a:latin typeface="Aptos" panose="020B0004020202020204" pitchFamily="34" charset="0"/>
              </a:rPr>
              <a:t>Fine-tuned industry models</a:t>
            </a:r>
            <a:r>
              <a:rPr lang="en-US" sz="1600" dirty="0">
                <a:latin typeface="Aptos" panose="020B0004020202020204" pitchFamily="34" charset="0"/>
              </a:rPr>
              <a:t> specific to equipment types</a:t>
            </a:r>
          </a:p>
          <a:p>
            <a:pPr>
              <a:buFont typeface="Arial" panose="020B0604020202020204" pitchFamily="34" charset="0"/>
              <a:buChar char="•"/>
            </a:pPr>
            <a:r>
              <a:rPr lang="en-US" sz="1600" b="1" dirty="0">
                <a:latin typeface="Aptos" panose="020B0004020202020204" pitchFamily="34" charset="0"/>
              </a:rPr>
              <a:t>Continuous Learning</a:t>
            </a:r>
            <a:r>
              <a:rPr lang="en-US" sz="1600" dirty="0">
                <a:latin typeface="Aptos" panose="020B0004020202020204" pitchFamily="34" charset="0"/>
              </a:rPr>
              <a:t> from user feedback and SAP logs</a:t>
            </a:r>
          </a:p>
          <a:p>
            <a:pPr>
              <a:buFont typeface="Arial" panose="020B0604020202020204" pitchFamily="34" charset="0"/>
              <a:buChar char="•"/>
            </a:pPr>
            <a:r>
              <a:rPr lang="en-US" sz="1600" b="1" dirty="0">
                <a:latin typeface="Aptos" panose="020B0004020202020204" pitchFamily="34" charset="0"/>
              </a:rPr>
              <a:t>Role-based access control</a:t>
            </a:r>
            <a:r>
              <a:rPr lang="en-US" sz="1600" dirty="0">
                <a:latin typeface="Aptos" panose="020B0004020202020204" pitchFamily="34" charset="0"/>
              </a:rPr>
              <a:t> for maintenance teams</a:t>
            </a:r>
          </a:p>
          <a:p>
            <a:pPr>
              <a:buFont typeface="Arial" panose="020B0604020202020204" pitchFamily="34" charset="0"/>
              <a:buChar char="•"/>
            </a:pPr>
            <a:r>
              <a:rPr lang="en-US" sz="1600" b="1" dirty="0">
                <a:latin typeface="Aptos" panose="020B0004020202020204" pitchFamily="34" charset="0"/>
              </a:rPr>
              <a:t>Mobile Assistant Integration</a:t>
            </a:r>
            <a:r>
              <a:rPr lang="en-US" sz="1600" dirty="0">
                <a:latin typeface="Aptos" panose="020B0004020202020204" pitchFamily="34" charset="0"/>
              </a:rPr>
              <a:t> with push notifications</a:t>
            </a:r>
          </a:p>
          <a:p>
            <a:pPr>
              <a:buFont typeface="Arial" panose="020B0604020202020204" pitchFamily="34" charset="0"/>
              <a:buChar char="•"/>
            </a:pPr>
            <a:r>
              <a:rPr lang="en-US" sz="1600" b="1" dirty="0">
                <a:latin typeface="Aptos" panose="020B0004020202020204" pitchFamily="34" charset="0"/>
              </a:rPr>
              <a:t>Multi-plant deployments</a:t>
            </a:r>
            <a:r>
              <a:rPr lang="en-US" sz="1600" dirty="0">
                <a:latin typeface="Aptos" panose="020B0004020202020204" pitchFamily="34" charset="0"/>
              </a:rPr>
              <a:t> with cross-location knowledge sync</a:t>
            </a:r>
            <a:endParaRPr lang="en-US" sz="1600" b="1" dirty="0">
              <a:latin typeface="Aptos" panose="020B0004020202020204" pitchFamily="34" charset="0"/>
            </a:endParaRPr>
          </a:p>
          <a:p>
            <a:pPr marL="0" indent="0">
              <a:buNone/>
            </a:pPr>
            <a:r>
              <a:rPr lang="en-US" sz="1600" b="1" dirty="0">
                <a:latin typeface="Aptos" panose="020B0004020202020204" pitchFamily="34" charset="0"/>
              </a:rPr>
              <a:t>Scalable beyond just Meyer-</a:t>
            </a:r>
            <a:r>
              <a:rPr lang="en-US" sz="1600" b="1" dirty="0" err="1">
                <a:latin typeface="Aptos" panose="020B0004020202020204" pitchFamily="34" charset="0"/>
              </a:rPr>
              <a:t>Graebener</a:t>
            </a:r>
            <a:r>
              <a:rPr lang="en-US" sz="1600" b="1" dirty="0">
                <a:latin typeface="Aptos" panose="020B0004020202020204" pitchFamily="34" charset="0"/>
              </a:rPr>
              <a:t> context</a:t>
            </a:r>
            <a:r>
              <a:rPr lang="en-US" sz="1600" dirty="0">
                <a:latin typeface="Aptos" panose="020B0004020202020204" pitchFamily="34" charset="0"/>
              </a:rPr>
              <a:t> - ready for any plant using SAP.</a:t>
            </a:r>
          </a:p>
          <a:p>
            <a:pPr marL="0" indent="0">
              <a:buNone/>
            </a:pPr>
            <a:endParaRPr lang="en-US" sz="1200" dirty="0"/>
          </a:p>
        </p:txBody>
      </p:sp>
      <p:sp>
        <p:nvSpPr>
          <p:cNvPr id="4" name="Date Placeholder 3">
            <a:extLst>
              <a:ext uri="{FF2B5EF4-FFF2-40B4-BE49-F238E27FC236}">
                <a16:creationId xmlns:a16="http://schemas.microsoft.com/office/drawing/2014/main" id="{309B1802-FAAD-E57B-9D1D-B2663B5F8626}"/>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25EC74A7-8083-C075-C2F4-E5BF9A801B6E}"/>
              </a:ext>
            </a:extLst>
          </p:cNvPr>
          <p:cNvSpPr>
            <a:spLocks noGrp="1"/>
          </p:cNvSpPr>
          <p:nvPr>
            <p:ph type="ftr" sz="quarter" idx="20"/>
          </p:nvPr>
        </p:nvSpPr>
        <p:spPr/>
        <p:txBody>
          <a:bodyPr/>
          <a:lstStyle/>
          <a:p>
            <a:r>
              <a:rPr lang="en-GB" dirty="0"/>
              <a:t>CONFIDENTIAL</a:t>
            </a:r>
            <a:endParaRPr lang="en-FI" dirty="0"/>
          </a:p>
        </p:txBody>
      </p:sp>
      <p:sp>
        <p:nvSpPr>
          <p:cNvPr id="6" name="Slide Number Placeholder 5">
            <a:extLst>
              <a:ext uri="{FF2B5EF4-FFF2-40B4-BE49-F238E27FC236}">
                <a16:creationId xmlns:a16="http://schemas.microsoft.com/office/drawing/2014/main" id="{703AE9C2-79C5-9827-C3E4-157BE603B81D}"/>
              </a:ext>
            </a:extLst>
          </p:cNvPr>
          <p:cNvSpPr>
            <a:spLocks noGrp="1"/>
          </p:cNvSpPr>
          <p:nvPr>
            <p:ph type="sldNum" sz="quarter" idx="21"/>
          </p:nvPr>
        </p:nvSpPr>
        <p:spPr/>
        <p:txBody>
          <a:bodyPr/>
          <a:lstStyle/>
          <a:p>
            <a:fld id="{53240F57-0F49-4240-84D5-BBD9F51A28E9}" type="slidenum">
              <a:rPr lang="fi-FI" smtClean="0"/>
              <a:pPr/>
              <a:t>10</a:t>
            </a:fld>
            <a:endParaRPr lang="fi-FI"/>
          </a:p>
        </p:txBody>
      </p:sp>
      <p:sp>
        <p:nvSpPr>
          <p:cNvPr id="7" name="Text Placeholder 2">
            <a:extLst>
              <a:ext uri="{FF2B5EF4-FFF2-40B4-BE49-F238E27FC236}">
                <a16:creationId xmlns:a16="http://schemas.microsoft.com/office/drawing/2014/main" id="{1E851E57-A9A0-418C-6513-6C465666CC7A}"/>
              </a:ext>
            </a:extLst>
          </p:cNvPr>
          <p:cNvSpPr txBox="1">
            <a:spLocks/>
          </p:cNvSpPr>
          <p:nvPr/>
        </p:nvSpPr>
        <p:spPr>
          <a:xfrm>
            <a:off x="6478622" y="1386629"/>
            <a:ext cx="5496127" cy="4994715"/>
          </a:xfrm>
          <a:prstGeom prst="rect">
            <a:avLst/>
          </a:prstGeom>
          <a:ln>
            <a:solidFill>
              <a:srgbClr val="1E1E1E"/>
            </a:solidFill>
          </a:ln>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Aptos" panose="020B0004020202020204" pitchFamily="34" charset="0"/>
              </a:rPr>
              <a:t>Why Invest Further?</a:t>
            </a:r>
          </a:p>
          <a:p>
            <a:pPr>
              <a:buNone/>
            </a:pPr>
            <a:r>
              <a:rPr lang="en-US" sz="1600" dirty="0">
                <a:latin typeface="Aptos" panose="020B0004020202020204" pitchFamily="34" charset="0"/>
              </a:rPr>
              <a:t>This PoC shows:</a:t>
            </a:r>
          </a:p>
          <a:p>
            <a:pPr>
              <a:buFont typeface="Arial" panose="020B0604020202020204" pitchFamily="34" charset="0"/>
              <a:buChar char="•"/>
            </a:pPr>
            <a:r>
              <a:rPr lang="en-US" sz="1600" dirty="0">
                <a:latin typeface="Aptos" panose="020B0004020202020204" pitchFamily="34" charset="0"/>
              </a:rPr>
              <a:t>Tangible integration of </a:t>
            </a:r>
            <a:r>
              <a:rPr lang="en-US" sz="1600" b="1" dirty="0">
                <a:latin typeface="Aptos" panose="020B0004020202020204" pitchFamily="34" charset="0"/>
              </a:rPr>
              <a:t>LLMs, SAP BTP, and Vector AI</a:t>
            </a:r>
            <a:endParaRPr lang="en-US" sz="1600" dirty="0">
              <a:latin typeface="Aptos" panose="020B0004020202020204" pitchFamily="34" charset="0"/>
            </a:endParaRPr>
          </a:p>
          <a:p>
            <a:pPr>
              <a:buFont typeface="Arial" panose="020B0604020202020204" pitchFamily="34" charset="0"/>
              <a:buChar char="•"/>
            </a:pPr>
            <a:r>
              <a:rPr lang="en-US" sz="1600" dirty="0">
                <a:latin typeface="Aptos" panose="020B0004020202020204" pitchFamily="34" charset="0"/>
              </a:rPr>
              <a:t>Real-world value with </a:t>
            </a:r>
            <a:r>
              <a:rPr lang="en-US" sz="1600" b="1" dirty="0">
                <a:latin typeface="Aptos" panose="020B0004020202020204" pitchFamily="34" charset="0"/>
              </a:rPr>
              <a:t>document search, live system insight, and AI chat</a:t>
            </a:r>
            <a:endParaRPr lang="en-US" sz="1600" dirty="0">
              <a:latin typeface="Aptos" panose="020B0004020202020204" pitchFamily="34" charset="0"/>
            </a:endParaRPr>
          </a:p>
          <a:p>
            <a:pPr>
              <a:buFont typeface="Arial" panose="020B0604020202020204" pitchFamily="34" charset="0"/>
              <a:buChar char="•"/>
            </a:pPr>
            <a:r>
              <a:rPr lang="en-US" sz="1600" dirty="0">
                <a:latin typeface="Aptos" panose="020B0004020202020204" pitchFamily="34" charset="0"/>
              </a:rPr>
              <a:t>The foundation is laid - what's needed now  are:</a:t>
            </a:r>
          </a:p>
          <a:p>
            <a:pPr marL="742950" lvl="1" indent="-285750">
              <a:buFont typeface="Arial" panose="020B0604020202020204" pitchFamily="34" charset="0"/>
              <a:buChar char="•"/>
            </a:pPr>
            <a:r>
              <a:rPr lang="en-US" sz="1600" dirty="0">
                <a:latin typeface="Aptos" panose="020B0004020202020204" pitchFamily="34" charset="0"/>
              </a:rPr>
              <a:t>Wider document support</a:t>
            </a:r>
          </a:p>
          <a:p>
            <a:pPr marL="742950" lvl="1" indent="-285750">
              <a:buFont typeface="Arial" panose="020B0604020202020204" pitchFamily="34" charset="0"/>
              <a:buChar char="•"/>
            </a:pPr>
            <a:r>
              <a:rPr lang="en-US" sz="1600" dirty="0">
                <a:latin typeface="Aptos" panose="020B0004020202020204" pitchFamily="34" charset="0"/>
              </a:rPr>
              <a:t>Secure multi-user deployment</a:t>
            </a:r>
          </a:p>
          <a:p>
            <a:pPr marL="742950" lvl="1" indent="-285750">
              <a:buFont typeface="Arial" panose="020B0604020202020204" pitchFamily="34" charset="0"/>
              <a:buChar char="•"/>
            </a:pPr>
            <a:r>
              <a:rPr lang="en-US" sz="1600" dirty="0">
                <a:latin typeface="Aptos" panose="020B0004020202020204" pitchFamily="34" charset="0"/>
              </a:rPr>
              <a:t>Broader SAP module integration</a:t>
            </a:r>
          </a:p>
          <a:p>
            <a:pPr marL="0" indent="0">
              <a:buNone/>
            </a:pPr>
            <a:r>
              <a:rPr lang="en-US" sz="1600" dirty="0">
                <a:latin typeface="Aptos" panose="020B0004020202020204" pitchFamily="34" charset="0"/>
              </a:rPr>
              <a:t>With minimal effort, this assistant can become a </a:t>
            </a:r>
            <a:r>
              <a:rPr lang="en-US" sz="1600" b="1" dirty="0">
                <a:latin typeface="Aptos" panose="020B0004020202020204" pitchFamily="34" charset="0"/>
              </a:rPr>
              <a:t>full-scale smart maintenance solution.</a:t>
            </a:r>
            <a:endParaRPr lang="en-US" sz="1600" dirty="0">
              <a:latin typeface="Aptos" panose="020B0004020202020204" pitchFamily="34" charset="0"/>
            </a:endParaRPr>
          </a:p>
          <a:p>
            <a:pPr marL="0" indent="0">
              <a:buFont typeface="Arial" panose="020B0604020202020204" pitchFamily="34" charset="0"/>
              <a:buNone/>
            </a:pPr>
            <a:endParaRPr lang="en-US" sz="1200" dirty="0"/>
          </a:p>
        </p:txBody>
      </p:sp>
    </p:spTree>
    <p:extLst>
      <p:ext uri="{BB962C8B-B14F-4D97-AF65-F5344CB8AC3E}">
        <p14:creationId xmlns:p14="http://schemas.microsoft.com/office/powerpoint/2010/main" val="402687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85CD5-2FC1-4606-E691-B444B3896A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62399F-C763-19C5-48A1-4C91D49733B0}"/>
              </a:ext>
            </a:extLst>
          </p:cNvPr>
          <p:cNvSpPr>
            <a:spLocks noGrp="1"/>
          </p:cNvSpPr>
          <p:nvPr>
            <p:ph type="body" idx="14"/>
          </p:nvPr>
        </p:nvSpPr>
        <p:spPr/>
        <p:txBody>
          <a:bodyPr/>
          <a:lstStyle/>
          <a:p>
            <a:r>
              <a:rPr lang="en-US" dirty="0"/>
              <a:t>Use cases for proof of concept ​</a:t>
            </a:r>
            <a:endParaRPr lang="en-FI" dirty="0"/>
          </a:p>
        </p:txBody>
      </p:sp>
      <p:sp>
        <p:nvSpPr>
          <p:cNvPr id="3" name="Text Placeholder 2">
            <a:extLst>
              <a:ext uri="{FF2B5EF4-FFF2-40B4-BE49-F238E27FC236}">
                <a16:creationId xmlns:a16="http://schemas.microsoft.com/office/drawing/2014/main" id="{F7821CD3-F929-55B5-8F5E-C9C80845469A}"/>
              </a:ext>
            </a:extLst>
          </p:cNvPr>
          <p:cNvSpPr>
            <a:spLocks noGrp="1"/>
          </p:cNvSpPr>
          <p:nvPr>
            <p:ph type="body" sz="quarter" idx="18"/>
          </p:nvPr>
        </p:nvSpPr>
        <p:spPr>
          <a:xfrm>
            <a:off x="339055" y="1562799"/>
            <a:ext cx="11128696" cy="4671909"/>
          </a:xfrm>
        </p:spPr>
        <p:txBody>
          <a:bodyPr>
            <a:noAutofit/>
          </a:bodyPr>
          <a:lstStyle/>
          <a:p>
            <a:pPr marL="0" indent="0">
              <a:buNone/>
            </a:pPr>
            <a:r>
              <a:rPr lang="en-US" sz="1800" dirty="0">
                <a:latin typeface="Aptos" panose="020B0004020202020204" pitchFamily="34" charset="0"/>
              </a:rPr>
              <a:t>Use case 2​</a:t>
            </a:r>
          </a:p>
          <a:p>
            <a:pPr marL="0" indent="0">
              <a:buNone/>
            </a:pPr>
            <a:r>
              <a:rPr lang="en-US" sz="1800" dirty="0">
                <a:latin typeface="Aptos" panose="020B0004020202020204" pitchFamily="34" charset="0"/>
              </a:rPr>
              <a:t>Retrieve equipment sensor data and generate a warning notification in S/4​</a:t>
            </a:r>
          </a:p>
          <a:p>
            <a:pPr marL="0" indent="0">
              <a:buNone/>
            </a:pPr>
            <a:r>
              <a:rPr lang="en-US" sz="1800" dirty="0">
                <a:latin typeface="Aptos" panose="020B0004020202020204" pitchFamily="34" charset="0"/>
              </a:rPr>
              <a:t>Warning Notification for scheduled maintenance for equipment as mentioned below :​</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 Analyze sensor data trends (e.g., rising temperature over several days) to predict</a:t>
            </a:r>
          </a:p>
          <a:p>
            <a:pPr marL="0" indent="0">
              <a:buNone/>
            </a:pPr>
            <a:r>
              <a:rPr lang="en-US" sz="1800" dirty="0">
                <a:latin typeface="Aptos" panose="020B0004020202020204" pitchFamily="34" charset="0"/>
              </a:rPr>
              <a:t>equipment failure and trigger an S/4 notification for potential breakdown of e.g. equipment 7</a:t>
            </a:r>
          </a:p>
          <a:p>
            <a:pPr marL="0" indent="0">
              <a:buNone/>
            </a:pPr>
            <a:r>
              <a:rPr lang="en-US" sz="1800" dirty="0">
                <a:latin typeface="Aptos" panose="020B0004020202020204" pitchFamily="34" charset="0"/>
              </a:rPr>
              <a:t>( Central Electrical Station ) related to functional location 02-01-01-01-02-01 (Profile</a:t>
            </a:r>
          </a:p>
          <a:p>
            <a:pPr marL="0" indent="0">
              <a:buNone/>
            </a:pPr>
            <a:r>
              <a:rPr lang="en-US" sz="1800" dirty="0">
                <a:latin typeface="Aptos" panose="020B0004020202020204" pitchFamily="34" charset="0"/>
              </a:rPr>
              <a:t>straightening line)​</a:t>
            </a:r>
          </a:p>
          <a:p>
            <a:pPr marL="0" indent="0">
              <a:buNone/>
            </a:pPr>
            <a:endParaRPr lang="en-US" sz="1800" dirty="0">
              <a:latin typeface="Aptos" panose="020B0004020202020204" pitchFamily="34" charset="0"/>
            </a:endParaRPr>
          </a:p>
          <a:p>
            <a:pPr marL="0" indent="0">
              <a:buNone/>
            </a:pPr>
            <a:r>
              <a:rPr lang="en-US" sz="1800" dirty="0">
                <a:latin typeface="Aptos" panose="020B0004020202020204" pitchFamily="34" charset="0"/>
              </a:rPr>
              <a:t>• Obtain recommended actions for potential issues with e.g. equipment 7 ( Central</a:t>
            </a:r>
          </a:p>
          <a:p>
            <a:pPr marL="0" indent="0">
              <a:buNone/>
            </a:pPr>
            <a:r>
              <a:rPr lang="en-US" sz="1800" dirty="0">
                <a:latin typeface="Aptos" panose="020B0004020202020204" pitchFamily="34" charset="0"/>
              </a:rPr>
              <a:t>Electrical Station ) related to functional location 02-01-01-01-02-01 (Profile straightening</a:t>
            </a:r>
          </a:p>
          <a:p>
            <a:pPr marL="0" indent="0">
              <a:buNone/>
            </a:pPr>
            <a:r>
              <a:rPr lang="en-US" sz="1800" dirty="0">
                <a:latin typeface="Aptos" panose="020B0004020202020204" pitchFamily="34" charset="0"/>
              </a:rPr>
              <a:t>line) based on the PDF maintenance manual or maintenance history in S/4, included in the</a:t>
            </a:r>
          </a:p>
          <a:p>
            <a:pPr marL="0" indent="0">
              <a:buNone/>
            </a:pPr>
            <a:r>
              <a:rPr lang="en-US" sz="1800" dirty="0">
                <a:latin typeface="Aptos" panose="020B0004020202020204" pitchFamily="34" charset="0"/>
              </a:rPr>
              <a:t>long text of SAP Notifications</a:t>
            </a:r>
            <a:endParaRPr lang="en-FI" sz="1800" dirty="0">
              <a:latin typeface="Aptos" panose="020B0004020202020204" pitchFamily="34" charset="0"/>
            </a:endParaRPr>
          </a:p>
        </p:txBody>
      </p:sp>
      <p:sp>
        <p:nvSpPr>
          <p:cNvPr id="4" name="Date Placeholder 3">
            <a:extLst>
              <a:ext uri="{FF2B5EF4-FFF2-40B4-BE49-F238E27FC236}">
                <a16:creationId xmlns:a16="http://schemas.microsoft.com/office/drawing/2014/main" id="{78DCFC18-C902-663A-6E09-8F9E5B194D8A}"/>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C46D80C8-2775-9E59-06BA-1635942616FA}"/>
              </a:ext>
            </a:extLst>
          </p:cNvPr>
          <p:cNvSpPr>
            <a:spLocks noGrp="1"/>
          </p:cNvSpPr>
          <p:nvPr>
            <p:ph type="ftr" sz="quarter" idx="20"/>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C44E31C6-0595-5415-34D7-D90BDD0AB1A4}"/>
              </a:ext>
            </a:extLst>
          </p:cNvPr>
          <p:cNvSpPr>
            <a:spLocks noGrp="1"/>
          </p:cNvSpPr>
          <p:nvPr>
            <p:ph type="sldNum" sz="quarter" idx="21"/>
          </p:nvPr>
        </p:nvSpPr>
        <p:spPr/>
        <p:txBody>
          <a:bodyPr/>
          <a:lstStyle/>
          <a:p>
            <a:fld id="{53240F57-0F49-4240-84D5-BBD9F51A28E9}" type="slidenum">
              <a:rPr lang="fi-FI" smtClean="0"/>
              <a:pPr/>
              <a:t>11</a:t>
            </a:fld>
            <a:endParaRPr lang="fi-FI"/>
          </a:p>
        </p:txBody>
      </p:sp>
    </p:spTree>
    <p:extLst>
      <p:ext uri="{BB962C8B-B14F-4D97-AF65-F5344CB8AC3E}">
        <p14:creationId xmlns:p14="http://schemas.microsoft.com/office/powerpoint/2010/main" val="354597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EE34A-74F0-4FC3-4FA1-A80C7DAC432A}"/>
              </a:ext>
            </a:extLst>
          </p:cNvPr>
          <p:cNvSpPr>
            <a:spLocks noGrp="1"/>
          </p:cNvSpPr>
          <p:nvPr>
            <p:ph type="dt" sz="half" idx="11"/>
          </p:nvPr>
        </p:nvSpPr>
        <p:spPr/>
        <p:txBody>
          <a:bodyPr/>
          <a:lstStyle/>
          <a:p>
            <a:fld id="{639C9492-D118-48D8-81CF-DC6571A05ED6}" type="datetime1">
              <a:rPr lang="fi-FI" smtClean="0"/>
              <a:t>27.5.2026</a:t>
            </a:fld>
            <a:endParaRPr lang="fi-FI" dirty="0"/>
          </a:p>
        </p:txBody>
      </p:sp>
      <p:sp>
        <p:nvSpPr>
          <p:cNvPr id="3" name="Footer Placeholder 2">
            <a:extLst>
              <a:ext uri="{FF2B5EF4-FFF2-40B4-BE49-F238E27FC236}">
                <a16:creationId xmlns:a16="http://schemas.microsoft.com/office/drawing/2014/main" id="{839A7B4D-0AFC-EB5C-228B-E75757DA14D5}"/>
              </a:ext>
            </a:extLst>
          </p:cNvPr>
          <p:cNvSpPr>
            <a:spLocks noGrp="1"/>
          </p:cNvSpPr>
          <p:nvPr>
            <p:ph type="ftr" sz="quarter" idx="12"/>
          </p:nvPr>
        </p:nvSpPr>
        <p:spPr/>
        <p:txBody>
          <a:bodyPr/>
          <a:lstStyle/>
          <a:p>
            <a:r>
              <a:rPr lang="en-GB"/>
              <a:t>CONFIDENTIAL</a:t>
            </a:r>
            <a:endParaRPr lang="en-FI" dirty="0"/>
          </a:p>
        </p:txBody>
      </p:sp>
      <p:sp>
        <p:nvSpPr>
          <p:cNvPr id="4" name="Slide Number Placeholder 3">
            <a:extLst>
              <a:ext uri="{FF2B5EF4-FFF2-40B4-BE49-F238E27FC236}">
                <a16:creationId xmlns:a16="http://schemas.microsoft.com/office/drawing/2014/main" id="{57CE3166-46C6-F2EA-256C-559FD690B1AA}"/>
              </a:ext>
            </a:extLst>
          </p:cNvPr>
          <p:cNvSpPr>
            <a:spLocks noGrp="1"/>
          </p:cNvSpPr>
          <p:nvPr>
            <p:ph type="sldNum" sz="quarter" idx="13"/>
          </p:nvPr>
        </p:nvSpPr>
        <p:spPr/>
        <p:txBody>
          <a:bodyPr/>
          <a:lstStyle/>
          <a:p>
            <a:fld id="{53240F57-0F49-4240-84D5-BBD9F51A28E9}" type="slidenum">
              <a:rPr lang="fi-FI" smtClean="0"/>
              <a:pPr/>
              <a:t>12</a:t>
            </a:fld>
            <a:endParaRPr lang="fi-FI"/>
          </a:p>
        </p:txBody>
      </p:sp>
      <p:sp>
        <p:nvSpPr>
          <p:cNvPr id="5" name="Text Placeholder 4">
            <a:extLst>
              <a:ext uri="{FF2B5EF4-FFF2-40B4-BE49-F238E27FC236}">
                <a16:creationId xmlns:a16="http://schemas.microsoft.com/office/drawing/2014/main" id="{7C52AE5D-987E-58AA-6357-8DA8DFCA11AA}"/>
              </a:ext>
            </a:extLst>
          </p:cNvPr>
          <p:cNvSpPr>
            <a:spLocks noGrp="1"/>
          </p:cNvSpPr>
          <p:nvPr>
            <p:ph type="body" idx="14"/>
          </p:nvPr>
        </p:nvSpPr>
        <p:spPr/>
        <p:txBody>
          <a:bodyPr/>
          <a:lstStyle/>
          <a:p>
            <a:r>
              <a:rPr lang="en-US" dirty="0"/>
              <a:t>Thank You!​</a:t>
            </a:r>
          </a:p>
          <a:p>
            <a:r>
              <a:rPr lang="en-US" sz="1600" dirty="0"/>
              <a:t>We look forward to helping you optimize your maintenance workflows with SAP BTP.</a:t>
            </a:r>
            <a:endParaRPr lang="en-FI" sz="1600" dirty="0"/>
          </a:p>
        </p:txBody>
      </p:sp>
    </p:spTree>
    <p:extLst>
      <p:ext uri="{BB962C8B-B14F-4D97-AF65-F5344CB8AC3E}">
        <p14:creationId xmlns:p14="http://schemas.microsoft.com/office/powerpoint/2010/main" val="268135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A32827-19D1-7EA2-B847-6911AA19D777}"/>
              </a:ext>
            </a:extLst>
          </p:cNvPr>
          <p:cNvSpPr>
            <a:spLocks noGrp="1"/>
          </p:cNvSpPr>
          <p:nvPr>
            <p:ph type="dt" sz="half"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9C9492-D118-48D8-81CF-DC6571A05ED6}" type="datetime1">
              <a:rPr kumimoji="0" lang="fi-FI" sz="1000" b="0" i="0" u="none" strike="noStrike" kern="1200" cap="none" spc="0" normalizeH="0" baseline="0" noProof="0" smtClean="0">
                <a:ln>
                  <a:noFill/>
                </a:ln>
                <a:solidFill>
                  <a:srgbClr val="0E0E0E">
                    <a:tint val="75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27.5.2026</a:t>
            </a:fld>
            <a:endParaRPr kumimoji="0" lang="fi-FI" sz="1000" b="0" i="0" u="none" strike="noStrike" kern="1200" cap="none" spc="0" normalizeH="0" baseline="0" noProof="0">
              <a:ln>
                <a:noFill/>
              </a:ln>
              <a:solidFill>
                <a:srgbClr val="0E0E0E">
                  <a:tint val="75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469DB66F-FEF3-76A7-BA8F-9381ED0BF20F}"/>
              </a:ext>
            </a:extLst>
          </p:cNvPr>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0E0E">
                    <a:tint val="75000"/>
                  </a:srgbClr>
                </a:solidFill>
                <a:effectLst/>
                <a:uLnTx/>
                <a:uFillTx/>
                <a:latin typeface="Avenir Next LT Pro"/>
                <a:ea typeface="+mn-ea"/>
                <a:cs typeface="+mn-cs"/>
              </a:rPr>
              <a:t>CONFIDENTIAL</a:t>
            </a:r>
            <a:endParaRPr kumimoji="0" lang="en-FI" sz="1000" b="0" i="0" u="none" strike="noStrike" kern="1200" cap="none" spc="0" normalizeH="0" baseline="0" noProof="0">
              <a:ln>
                <a:noFill/>
              </a:ln>
              <a:solidFill>
                <a:srgbClr val="0E0E0E">
                  <a:tint val="75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119A2B9A-7986-715F-89DA-73E3E91CB738}"/>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40F57-0F49-4240-84D5-BBD9F51A28E9}" type="slidenum">
              <a:rPr kumimoji="0" lang="fi-FI" sz="1000" b="0" i="0" u="none" strike="noStrike" kern="1200" cap="none" spc="0" normalizeH="0" baseline="0" noProof="0" smtClean="0">
                <a:ln>
                  <a:noFill/>
                </a:ln>
                <a:solidFill>
                  <a:srgbClr val="0E0E0E">
                    <a:tint val="75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a:ln>
                <a:noFill/>
              </a:ln>
              <a:solidFill>
                <a:srgbClr val="0E0E0E">
                  <a:tint val="75000"/>
                </a:srgbClr>
              </a:solidFill>
              <a:effectLst/>
              <a:uLnTx/>
              <a:uFillTx/>
              <a:latin typeface="Avenir Next LT Pro"/>
              <a:ea typeface="+mn-ea"/>
              <a:cs typeface="+mn-cs"/>
            </a:endParaRPr>
          </a:p>
        </p:txBody>
      </p:sp>
      <p:sp>
        <p:nvSpPr>
          <p:cNvPr id="100" name="Text 1">
            <a:extLst>
              <a:ext uri="{FF2B5EF4-FFF2-40B4-BE49-F238E27FC236}">
                <a16:creationId xmlns:a16="http://schemas.microsoft.com/office/drawing/2014/main" id="{E6CC35BF-5667-2328-4518-F20F9D0A6958}"/>
              </a:ext>
            </a:extLst>
          </p:cNvPr>
          <p:cNvSpPr/>
          <p:nvPr/>
        </p:nvSpPr>
        <p:spPr>
          <a:xfrm>
            <a:off x="594360" y="669782"/>
            <a:ext cx="100584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3131"/>
                </a:solidFill>
                <a:effectLst/>
                <a:uLnTx/>
                <a:uFillTx/>
                <a:latin typeface="Avenir Next LT Pro"/>
                <a:ea typeface="Aptos" pitchFamily="34" charset="-122"/>
                <a:cs typeface="Aptos" pitchFamily="34" charset="-120"/>
              </a:rPr>
              <a:t>USE CASE</a:t>
            </a:r>
            <a:endParaRPr kumimoji="0" lang="en-US" sz="10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02" name="Text 2">
            <a:extLst>
              <a:ext uri="{FF2B5EF4-FFF2-40B4-BE49-F238E27FC236}">
                <a16:creationId xmlns:a16="http://schemas.microsoft.com/office/drawing/2014/main" id="{32C449A4-6BDD-14FE-837B-950B6446A2E1}"/>
              </a:ext>
            </a:extLst>
          </p:cNvPr>
          <p:cNvSpPr/>
          <p:nvPr/>
        </p:nvSpPr>
        <p:spPr>
          <a:xfrm>
            <a:off x="594360" y="852662"/>
            <a:ext cx="10424160" cy="38404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01114"/>
                </a:solidFill>
                <a:effectLst/>
                <a:uLnTx/>
                <a:uFillTx/>
                <a:latin typeface="Avenir Next LT Pro"/>
                <a:ea typeface="Aptos Display" pitchFamily="34" charset="-122"/>
                <a:cs typeface="Aptos Display" pitchFamily="34" charset="-120"/>
              </a:rPr>
              <a:t>NEOMORE AI SOLUTIONS – SIDE-BY-SIDE EXTENSIBILITY</a:t>
            </a:r>
            <a:endParaRPr kumimoji="0" lang="en-US" sz="22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04" name="Text 3">
            <a:extLst>
              <a:ext uri="{FF2B5EF4-FFF2-40B4-BE49-F238E27FC236}">
                <a16:creationId xmlns:a16="http://schemas.microsoft.com/office/drawing/2014/main" id="{03D59490-FCB0-F61A-3248-2D7F056E58F5}"/>
              </a:ext>
            </a:extLst>
          </p:cNvPr>
          <p:cNvSpPr/>
          <p:nvPr/>
        </p:nvSpPr>
        <p:spPr>
          <a:xfrm>
            <a:off x="594360" y="1218422"/>
            <a:ext cx="804672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A clean-core architecture for predictive maintenance and guided plant-support workflows.</a:t>
            </a:r>
            <a:endParaRPr kumimoji="0" lang="en-US" sz="105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06" name="Shape 4">
            <a:extLst>
              <a:ext uri="{FF2B5EF4-FFF2-40B4-BE49-F238E27FC236}">
                <a16:creationId xmlns:a16="http://schemas.microsoft.com/office/drawing/2014/main" id="{537E9360-3F00-6FAB-4ADD-D8C87B4B3284}"/>
              </a:ext>
            </a:extLst>
          </p:cNvPr>
          <p:cNvSpPr/>
          <p:nvPr/>
        </p:nvSpPr>
        <p:spPr>
          <a:xfrm>
            <a:off x="594360" y="1575038"/>
            <a:ext cx="10972800" cy="2697480"/>
          </a:xfrm>
          <a:prstGeom prst="roundRect">
            <a:avLst>
              <a:gd name="adj" fmla="val 2712"/>
            </a:avLst>
          </a:prstGeom>
          <a:solidFill>
            <a:srgbClr val="EAF1F7"/>
          </a:solidFill>
          <a:ln w="12700">
            <a:solidFill>
              <a:schemeClr val="accent5">
                <a:lumMod val="85000"/>
              </a:scheme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08" name="Text 5">
            <a:extLst>
              <a:ext uri="{FF2B5EF4-FFF2-40B4-BE49-F238E27FC236}">
                <a16:creationId xmlns:a16="http://schemas.microsoft.com/office/drawing/2014/main" id="{53A721E1-8D79-6BC4-85DA-5BEECE15F1F4}"/>
              </a:ext>
            </a:extLst>
          </p:cNvPr>
          <p:cNvSpPr/>
          <p:nvPr/>
        </p:nvSpPr>
        <p:spPr>
          <a:xfrm>
            <a:off x="822960" y="1757918"/>
            <a:ext cx="182880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1114"/>
                </a:solidFill>
                <a:effectLst/>
                <a:uLnTx/>
                <a:uFillTx/>
                <a:latin typeface="Avenir Next LT Pro"/>
                <a:ea typeface="Aptos Display" pitchFamily="34" charset="-122"/>
                <a:cs typeface="Aptos Display" pitchFamily="34" charset="-120"/>
              </a:rPr>
              <a:t>Relevant data sources</a:t>
            </a:r>
            <a:endParaRPr kumimoji="0" lang="en-US" sz="14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10" name="Text 6">
            <a:extLst>
              <a:ext uri="{FF2B5EF4-FFF2-40B4-BE49-F238E27FC236}">
                <a16:creationId xmlns:a16="http://schemas.microsoft.com/office/drawing/2014/main" id="{67DA0D60-8BB9-37E4-D232-DC53E81BF579}"/>
              </a:ext>
            </a:extLst>
          </p:cNvPr>
          <p:cNvSpPr/>
          <p:nvPr/>
        </p:nvSpPr>
        <p:spPr>
          <a:xfrm>
            <a:off x="2834640" y="1757918"/>
            <a:ext cx="8412480" cy="201168"/>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Connect enterprise data, documents, telemetry, and external reference content into one governed retrieval layer.</a:t>
            </a:r>
            <a:endParaRPr kumimoji="0" lang="en-US" sz="10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12" name="Shape 7">
            <a:extLst>
              <a:ext uri="{FF2B5EF4-FFF2-40B4-BE49-F238E27FC236}">
                <a16:creationId xmlns:a16="http://schemas.microsoft.com/office/drawing/2014/main" id="{A1476235-F1BA-2498-61F4-FC0AA5A7B953}"/>
              </a:ext>
            </a:extLst>
          </p:cNvPr>
          <p:cNvSpPr/>
          <p:nvPr/>
        </p:nvSpPr>
        <p:spPr>
          <a:xfrm>
            <a:off x="868680" y="2050526"/>
            <a:ext cx="2423160" cy="1901952"/>
          </a:xfrm>
          <a:prstGeom prst="roundRect">
            <a:avLst>
              <a:gd name="adj" fmla="val 3365"/>
            </a:avLst>
          </a:prstGeom>
          <a:solidFill>
            <a:srgbClr val="FFFFFF"/>
          </a:solidFill>
          <a:ln w="12700">
            <a:solidFill>
              <a:srgbClr val="C9D5E2"/>
            </a:solidFill>
            <a:prstDash val="solid"/>
          </a:ln>
          <a:effectLst>
            <a:outerShdw blurRad="12700" dist="19050" dir="27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14" name="Shape 8">
            <a:extLst>
              <a:ext uri="{FF2B5EF4-FFF2-40B4-BE49-F238E27FC236}">
                <a16:creationId xmlns:a16="http://schemas.microsoft.com/office/drawing/2014/main" id="{BE97AAF5-AA80-6385-449E-1550E018B4AC}"/>
              </a:ext>
            </a:extLst>
          </p:cNvPr>
          <p:cNvSpPr/>
          <p:nvPr/>
        </p:nvSpPr>
        <p:spPr>
          <a:xfrm>
            <a:off x="1051560" y="2215118"/>
            <a:ext cx="530352" cy="256032"/>
          </a:xfrm>
          <a:prstGeom prst="roundRect">
            <a:avLst/>
          </a:prstGeom>
          <a:solidFill>
            <a:srgbClr val="E7F1FF"/>
          </a:solidFill>
          <a:ln w="12700">
            <a:solidFill>
              <a:srgbClr val="E7F1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16" name="Text 9">
            <a:extLst>
              <a:ext uri="{FF2B5EF4-FFF2-40B4-BE49-F238E27FC236}">
                <a16:creationId xmlns:a16="http://schemas.microsoft.com/office/drawing/2014/main" id="{C3DBF14B-CF7C-9732-D6E6-8BC42A65CDD7}"/>
              </a:ext>
            </a:extLst>
          </p:cNvPr>
          <p:cNvSpPr/>
          <p:nvPr/>
        </p:nvSpPr>
        <p:spPr>
          <a:xfrm>
            <a:off x="1051560" y="2251694"/>
            <a:ext cx="530352" cy="16459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B5FC9"/>
                </a:solidFill>
                <a:effectLst/>
                <a:uLnTx/>
                <a:uFillTx/>
                <a:latin typeface="Avenir Next LT Pro"/>
                <a:ea typeface="Aptos" pitchFamily="34" charset="-122"/>
                <a:cs typeface="Aptos" pitchFamily="34" charset="-120"/>
              </a:rPr>
              <a:t>SAP PM</a:t>
            </a:r>
            <a:endParaRPr kumimoji="0" lang="en-US" sz="9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18" name="Text 10">
            <a:extLst>
              <a:ext uri="{FF2B5EF4-FFF2-40B4-BE49-F238E27FC236}">
                <a16:creationId xmlns:a16="http://schemas.microsoft.com/office/drawing/2014/main" id="{B6FE2A55-3E4F-24D6-9554-8B5054ACD271}"/>
              </a:ext>
            </a:extLst>
          </p:cNvPr>
          <p:cNvSpPr/>
          <p:nvPr/>
        </p:nvSpPr>
        <p:spPr>
          <a:xfrm>
            <a:off x="1051560" y="2535158"/>
            <a:ext cx="20574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1114"/>
                </a:solidFill>
                <a:effectLst/>
                <a:uLnTx/>
                <a:uFillTx/>
                <a:latin typeface="Avenir Next LT Pro"/>
                <a:ea typeface="Aptos Display" pitchFamily="34" charset="-122"/>
                <a:cs typeface="Aptos Display" pitchFamily="34" charset="-120"/>
              </a:rPr>
              <a:t>Plant maintenance data</a:t>
            </a:r>
            <a:endParaRPr kumimoji="0" lang="en-US" sz="14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20" name="Text 11">
            <a:extLst>
              <a:ext uri="{FF2B5EF4-FFF2-40B4-BE49-F238E27FC236}">
                <a16:creationId xmlns:a16="http://schemas.microsoft.com/office/drawing/2014/main" id="{3A30772C-4154-A091-1D0A-66978D3BD90F}"/>
              </a:ext>
            </a:extLst>
          </p:cNvPr>
          <p:cNvSpPr/>
          <p:nvPr/>
        </p:nvSpPr>
        <p:spPr>
          <a:xfrm>
            <a:off x="1069848" y="2891774"/>
            <a:ext cx="2011680" cy="914400"/>
          </a:xfrm>
          <a:prstGeom prst="rect">
            <a:avLst/>
          </a:prstGeom>
          <a:noFill/>
          <a:ln/>
        </p:spPr>
        <p:txBody>
          <a:bodyPr wrap="square" lIns="381" tIns="381" rIns="381" bIns="381" rtlCol="0" anchor="t"/>
          <a:lstStyle/>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Equipment</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Maintenance orders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Notifications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Measuring points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BoMs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22" name="Shape 12">
            <a:extLst>
              <a:ext uri="{FF2B5EF4-FFF2-40B4-BE49-F238E27FC236}">
                <a16:creationId xmlns:a16="http://schemas.microsoft.com/office/drawing/2014/main" id="{CBE48278-7604-90D5-978E-5AA9CD885031}"/>
              </a:ext>
            </a:extLst>
          </p:cNvPr>
          <p:cNvSpPr/>
          <p:nvPr/>
        </p:nvSpPr>
        <p:spPr>
          <a:xfrm>
            <a:off x="3547872" y="2050526"/>
            <a:ext cx="2423160" cy="1901952"/>
          </a:xfrm>
          <a:prstGeom prst="roundRect">
            <a:avLst>
              <a:gd name="adj" fmla="val 3365"/>
            </a:avLst>
          </a:prstGeom>
          <a:solidFill>
            <a:srgbClr val="FFFFFF"/>
          </a:solidFill>
          <a:ln w="12700">
            <a:solidFill>
              <a:srgbClr val="C9D5E2"/>
            </a:solidFill>
            <a:prstDash val="solid"/>
          </a:ln>
          <a:effectLst>
            <a:outerShdw blurRad="12700" dist="19050" dir="27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24" name="Shape 13">
            <a:extLst>
              <a:ext uri="{FF2B5EF4-FFF2-40B4-BE49-F238E27FC236}">
                <a16:creationId xmlns:a16="http://schemas.microsoft.com/office/drawing/2014/main" id="{E8CDF7E8-CC44-1C60-7A77-1F080A3DC7BA}"/>
              </a:ext>
            </a:extLst>
          </p:cNvPr>
          <p:cNvSpPr/>
          <p:nvPr/>
        </p:nvSpPr>
        <p:spPr>
          <a:xfrm>
            <a:off x="3730752" y="2215118"/>
            <a:ext cx="530352" cy="256032"/>
          </a:xfrm>
          <a:prstGeom prst="roundRect">
            <a:avLst/>
          </a:prstGeom>
          <a:solidFill>
            <a:srgbClr val="E7F1FF"/>
          </a:solidFill>
          <a:ln w="12700">
            <a:solidFill>
              <a:srgbClr val="E7F1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26" name="Text 14">
            <a:extLst>
              <a:ext uri="{FF2B5EF4-FFF2-40B4-BE49-F238E27FC236}">
                <a16:creationId xmlns:a16="http://schemas.microsoft.com/office/drawing/2014/main" id="{B71ADA79-4F5D-07B4-F17A-AD0019FC377D}"/>
              </a:ext>
            </a:extLst>
          </p:cNvPr>
          <p:cNvSpPr/>
          <p:nvPr/>
        </p:nvSpPr>
        <p:spPr>
          <a:xfrm>
            <a:off x="3730752" y="2251694"/>
            <a:ext cx="530352" cy="16459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B5FC9"/>
                </a:solidFill>
                <a:effectLst/>
                <a:uLnTx/>
                <a:uFillTx/>
                <a:latin typeface="Avenir Next LT Pro"/>
                <a:ea typeface="Aptos" pitchFamily="34" charset="-122"/>
                <a:cs typeface="Aptos" pitchFamily="34" charset="-120"/>
              </a:rPr>
              <a:t>PDF</a:t>
            </a:r>
            <a:endParaRPr kumimoji="0" lang="en-US" sz="9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28" name="Text 15">
            <a:extLst>
              <a:ext uri="{FF2B5EF4-FFF2-40B4-BE49-F238E27FC236}">
                <a16:creationId xmlns:a16="http://schemas.microsoft.com/office/drawing/2014/main" id="{02B005CC-7CBA-98AA-883D-152B08EA5AC9}"/>
              </a:ext>
            </a:extLst>
          </p:cNvPr>
          <p:cNvSpPr/>
          <p:nvPr/>
        </p:nvSpPr>
        <p:spPr>
          <a:xfrm>
            <a:off x="3730752" y="2535158"/>
            <a:ext cx="20574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1114"/>
                </a:solidFill>
                <a:effectLst/>
                <a:uLnTx/>
                <a:uFillTx/>
                <a:latin typeface="Avenir Next LT Pro"/>
                <a:ea typeface="Aptos Display" pitchFamily="34" charset="-122"/>
                <a:cs typeface="Aptos Display" pitchFamily="34" charset="-120"/>
              </a:rPr>
              <a:t>Equipment documents</a:t>
            </a:r>
            <a:endParaRPr kumimoji="0" lang="en-US" sz="14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30" name="Text 16">
            <a:extLst>
              <a:ext uri="{FF2B5EF4-FFF2-40B4-BE49-F238E27FC236}">
                <a16:creationId xmlns:a16="http://schemas.microsoft.com/office/drawing/2014/main" id="{CAA4086E-2208-5912-CCFF-CFBFBB4D67FB}"/>
              </a:ext>
            </a:extLst>
          </p:cNvPr>
          <p:cNvSpPr/>
          <p:nvPr/>
        </p:nvSpPr>
        <p:spPr>
          <a:xfrm>
            <a:off x="3749040" y="2891774"/>
            <a:ext cx="2011680" cy="914400"/>
          </a:xfrm>
          <a:prstGeom prst="rect">
            <a:avLst/>
          </a:prstGeom>
          <a:noFill/>
          <a:ln/>
        </p:spPr>
        <p:txBody>
          <a:bodyPr wrap="square" lIns="381" tIns="381" rIns="381" bIns="381" rtlCol="0" anchor="t"/>
          <a:lstStyle/>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Manuals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Maintenance instructions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Spare-part lists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32" name="Shape 17">
            <a:extLst>
              <a:ext uri="{FF2B5EF4-FFF2-40B4-BE49-F238E27FC236}">
                <a16:creationId xmlns:a16="http://schemas.microsoft.com/office/drawing/2014/main" id="{19EE98C9-E874-BB8C-D3EE-7C35F332AEB6}"/>
              </a:ext>
            </a:extLst>
          </p:cNvPr>
          <p:cNvSpPr/>
          <p:nvPr/>
        </p:nvSpPr>
        <p:spPr>
          <a:xfrm>
            <a:off x="6227064" y="2050526"/>
            <a:ext cx="2423160" cy="1901952"/>
          </a:xfrm>
          <a:prstGeom prst="roundRect">
            <a:avLst>
              <a:gd name="adj" fmla="val 3365"/>
            </a:avLst>
          </a:prstGeom>
          <a:solidFill>
            <a:srgbClr val="FFFFFF"/>
          </a:solidFill>
          <a:ln w="12700">
            <a:solidFill>
              <a:srgbClr val="C9D5E2"/>
            </a:solidFill>
            <a:prstDash val="solid"/>
          </a:ln>
          <a:effectLst>
            <a:outerShdw blurRad="12700" dist="19050" dir="27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34" name="Shape 18">
            <a:extLst>
              <a:ext uri="{FF2B5EF4-FFF2-40B4-BE49-F238E27FC236}">
                <a16:creationId xmlns:a16="http://schemas.microsoft.com/office/drawing/2014/main" id="{C302B510-5F28-5F15-C2AE-F40F84E4C9E9}"/>
              </a:ext>
            </a:extLst>
          </p:cNvPr>
          <p:cNvSpPr/>
          <p:nvPr/>
        </p:nvSpPr>
        <p:spPr>
          <a:xfrm>
            <a:off x="6409944" y="2215118"/>
            <a:ext cx="530352" cy="256032"/>
          </a:xfrm>
          <a:prstGeom prst="roundRect">
            <a:avLst/>
          </a:prstGeom>
          <a:solidFill>
            <a:srgbClr val="E7F1FF"/>
          </a:solidFill>
          <a:ln w="12700">
            <a:solidFill>
              <a:srgbClr val="E7F1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36" name="Text 19">
            <a:extLst>
              <a:ext uri="{FF2B5EF4-FFF2-40B4-BE49-F238E27FC236}">
                <a16:creationId xmlns:a16="http://schemas.microsoft.com/office/drawing/2014/main" id="{7B48FC79-15C5-D012-5B5E-4E63712980C6}"/>
              </a:ext>
            </a:extLst>
          </p:cNvPr>
          <p:cNvSpPr/>
          <p:nvPr/>
        </p:nvSpPr>
        <p:spPr>
          <a:xfrm>
            <a:off x="6409944" y="2251694"/>
            <a:ext cx="530352" cy="16459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B5FC9"/>
                </a:solidFill>
                <a:effectLst/>
                <a:uLnTx/>
                <a:uFillTx/>
                <a:latin typeface="Avenir Next LT Pro"/>
                <a:ea typeface="Aptos" pitchFamily="34" charset="-122"/>
                <a:cs typeface="Aptos" pitchFamily="34" charset="-120"/>
              </a:rPr>
              <a:t>IoT</a:t>
            </a:r>
            <a:endParaRPr kumimoji="0" lang="en-US" sz="9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38" name="Text 20">
            <a:extLst>
              <a:ext uri="{FF2B5EF4-FFF2-40B4-BE49-F238E27FC236}">
                <a16:creationId xmlns:a16="http://schemas.microsoft.com/office/drawing/2014/main" id="{8635A445-74FD-A949-4717-C1A5673FDC72}"/>
              </a:ext>
            </a:extLst>
          </p:cNvPr>
          <p:cNvSpPr/>
          <p:nvPr/>
        </p:nvSpPr>
        <p:spPr>
          <a:xfrm>
            <a:off x="6409944" y="2535158"/>
            <a:ext cx="20574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1114"/>
                </a:solidFill>
                <a:effectLst/>
                <a:uLnTx/>
                <a:uFillTx/>
                <a:latin typeface="Avenir Next LT Pro"/>
                <a:ea typeface="Aptos Display" pitchFamily="34" charset="-122"/>
                <a:cs typeface="Aptos Display" pitchFamily="34" charset="-120"/>
              </a:rPr>
              <a:t>Sensor data</a:t>
            </a:r>
            <a:endParaRPr kumimoji="0" lang="en-US" sz="14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40" name="Text 21">
            <a:extLst>
              <a:ext uri="{FF2B5EF4-FFF2-40B4-BE49-F238E27FC236}">
                <a16:creationId xmlns:a16="http://schemas.microsoft.com/office/drawing/2014/main" id="{EBBEC47A-5DCC-DCEB-DBB4-0DEAE7F07925}"/>
              </a:ext>
            </a:extLst>
          </p:cNvPr>
          <p:cNvSpPr/>
          <p:nvPr/>
        </p:nvSpPr>
        <p:spPr>
          <a:xfrm>
            <a:off x="6428232" y="2891774"/>
            <a:ext cx="2011680" cy="914400"/>
          </a:xfrm>
          <a:prstGeom prst="rect">
            <a:avLst/>
          </a:prstGeom>
          <a:noFill/>
          <a:ln/>
        </p:spPr>
        <p:txBody>
          <a:bodyPr wrap="square" lIns="381" tIns="381" rIns="381" bIns="381" rtlCol="0" anchor="t"/>
          <a:lstStyle/>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Temperature &amp; vibration</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Pressure &amp; humidity</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RPM / speed</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Position / proximity</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Acoustic signals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42" name="Shape 22">
            <a:extLst>
              <a:ext uri="{FF2B5EF4-FFF2-40B4-BE49-F238E27FC236}">
                <a16:creationId xmlns:a16="http://schemas.microsoft.com/office/drawing/2014/main" id="{369E5915-5828-06FC-D5B0-8EF990BFC23C}"/>
              </a:ext>
            </a:extLst>
          </p:cNvPr>
          <p:cNvSpPr/>
          <p:nvPr/>
        </p:nvSpPr>
        <p:spPr>
          <a:xfrm>
            <a:off x="8906256" y="2050526"/>
            <a:ext cx="2423160" cy="1901952"/>
          </a:xfrm>
          <a:prstGeom prst="roundRect">
            <a:avLst>
              <a:gd name="adj" fmla="val 3365"/>
            </a:avLst>
          </a:prstGeom>
          <a:solidFill>
            <a:srgbClr val="FFFFFF"/>
          </a:solidFill>
          <a:ln w="12700">
            <a:solidFill>
              <a:srgbClr val="C9D5E2"/>
            </a:solidFill>
            <a:prstDash val="solid"/>
          </a:ln>
          <a:effectLst>
            <a:outerShdw blurRad="12700" dist="19050" dir="27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44" name="Shape 23">
            <a:extLst>
              <a:ext uri="{FF2B5EF4-FFF2-40B4-BE49-F238E27FC236}">
                <a16:creationId xmlns:a16="http://schemas.microsoft.com/office/drawing/2014/main" id="{F45067D3-7218-4DFA-7310-FDC0840963A1}"/>
              </a:ext>
            </a:extLst>
          </p:cNvPr>
          <p:cNvSpPr/>
          <p:nvPr/>
        </p:nvSpPr>
        <p:spPr>
          <a:xfrm>
            <a:off x="9089136" y="2215118"/>
            <a:ext cx="530352" cy="256032"/>
          </a:xfrm>
          <a:prstGeom prst="roundRect">
            <a:avLst/>
          </a:prstGeom>
          <a:solidFill>
            <a:srgbClr val="E7F1FF"/>
          </a:solidFill>
          <a:ln w="12700">
            <a:solidFill>
              <a:srgbClr val="E7F1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46" name="Text 24">
            <a:extLst>
              <a:ext uri="{FF2B5EF4-FFF2-40B4-BE49-F238E27FC236}">
                <a16:creationId xmlns:a16="http://schemas.microsoft.com/office/drawing/2014/main" id="{B30BA524-65A2-D021-C743-440211D3BD8D}"/>
              </a:ext>
            </a:extLst>
          </p:cNvPr>
          <p:cNvSpPr/>
          <p:nvPr/>
        </p:nvSpPr>
        <p:spPr>
          <a:xfrm>
            <a:off x="9089136" y="2251694"/>
            <a:ext cx="530352" cy="16459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B5FC9"/>
                </a:solidFill>
                <a:effectLst/>
                <a:uLnTx/>
                <a:uFillTx/>
                <a:latin typeface="Avenir Next LT Pro"/>
                <a:ea typeface="Aptos" pitchFamily="34" charset="-122"/>
                <a:cs typeface="Aptos" pitchFamily="34" charset="-120"/>
              </a:rPr>
              <a:t>WEB</a:t>
            </a:r>
            <a:endParaRPr kumimoji="0" lang="en-US" sz="9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48" name="Text 25">
            <a:extLst>
              <a:ext uri="{FF2B5EF4-FFF2-40B4-BE49-F238E27FC236}">
                <a16:creationId xmlns:a16="http://schemas.microsoft.com/office/drawing/2014/main" id="{161BD75F-3F5B-6B19-3E21-835F47B879EA}"/>
              </a:ext>
            </a:extLst>
          </p:cNvPr>
          <p:cNvSpPr/>
          <p:nvPr/>
        </p:nvSpPr>
        <p:spPr>
          <a:xfrm>
            <a:off x="9089136" y="2535158"/>
            <a:ext cx="205740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1114"/>
                </a:solidFill>
                <a:effectLst/>
                <a:uLnTx/>
                <a:uFillTx/>
                <a:latin typeface="Avenir Next LT Pro"/>
                <a:ea typeface="Aptos Display" pitchFamily="34" charset="-122"/>
                <a:cs typeface="Aptos Display" pitchFamily="34" charset="-120"/>
              </a:rPr>
              <a:t>Reference content</a:t>
            </a:r>
            <a:endParaRPr kumimoji="0" lang="en-US" sz="14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50" name="Text 26">
            <a:extLst>
              <a:ext uri="{FF2B5EF4-FFF2-40B4-BE49-F238E27FC236}">
                <a16:creationId xmlns:a16="http://schemas.microsoft.com/office/drawing/2014/main" id="{D657DA3D-DE83-3C14-8007-62427B742C77}"/>
              </a:ext>
            </a:extLst>
          </p:cNvPr>
          <p:cNvSpPr/>
          <p:nvPr/>
        </p:nvSpPr>
        <p:spPr>
          <a:xfrm>
            <a:off x="9107424" y="2891774"/>
            <a:ext cx="2011680" cy="914400"/>
          </a:xfrm>
          <a:prstGeom prst="rect">
            <a:avLst/>
          </a:prstGeom>
          <a:noFill/>
          <a:ln/>
        </p:spPr>
        <p:txBody>
          <a:bodyPr wrap="square" lIns="381" tIns="381" rIns="381" bIns="381" rtlCol="0" anchor="t"/>
          <a:lstStyle/>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Manuals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Instructions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Help pages</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a:p>
            <a:pPr marL="127000" marR="0" lvl="0" indent="-127000" algn="l" defTabSz="914400" rtl="0" eaLnBrk="1" fontAlgn="auto" latinLnBrk="0" hangingPunct="1">
              <a:lnSpc>
                <a:spcPct val="100000"/>
              </a:lnSpc>
              <a:spcBef>
                <a:spcPts val="0"/>
              </a:spcBef>
              <a:spcAft>
                <a:spcPts val="0"/>
              </a:spcAft>
              <a:buClrTx/>
              <a:buSzPct val="100000"/>
              <a:buFontTx/>
              <a:buChar char="•"/>
              <a:tabLst/>
              <a:defRPr/>
            </a:pPr>
            <a:r>
              <a:rPr kumimoji="0" lang="en-US" sz="1040" b="0" i="0" u="none" strike="noStrike" kern="1200" cap="none" spc="0" normalizeH="0" baseline="0" noProof="0">
                <a:ln>
                  <a:noFill/>
                </a:ln>
                <a:solidFill>
                  <a:srgbClr val="56606B"/>
                </a:solidFill>
                <a:effectLst/>
                <a:uLnTx/>
                <a:uFillTx/>
                <a:latin typeface="Avenir Next LT Pro"/>
                <a:ea typeface="Aptos" pitchFamily="34" charset="-122"/>
                <a:cs typeface="Aptos" pitchFamily="34" charset="-120"/>
              </a:rPr>
              <a:t>Forums &amp; Q&amp;A</a:t>
            </a:r>
            <a:endParaRPr kumimoji="0" lang="en-US" sz="104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52" name="Shape 31">
            <a:extLst>
              <a:ext uri="{FF2B5EF4-FFF2-40B4-BE49-F238E27FC236}">
                <a16:creationId xmlns:a16="http://schemas.microsoft.com/office/drawing/2014/main" id="{9E7EAA5C-6719-934A-055F-B1F9AEDA1179}"/>
              </a:ext>
            </a:extLst>
          </p:cNvPr>
          <p:cNvSpPr/>
          <p:nvPr/>
        </p:nvSpPr>
        <p:spPr>
          <a:xfrm>
            <a:off x="740275" y="4350664"/>
            <a:ext cx="10972800" cy="1371600"/>
          </a:xfrm>
          <a:prstGeom prst="roundRect">
            <a:avLst>
              <a:gd name="adj" fmla="val 5333"/>
            </a:avLst>
          </a:prstGeom>
          <a:solidFill>
            <a:srgbClr val="0B5FC9"/>
          </a:solidFill>
          <a:ln w="12700">
            <a:solidFill>
              <a:srgbClr val="0B5FC9">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54" name="Text 32">
            <a:extLst>
              <a:ext uri="{FF2B5EF4-FFF2-40B4-BE49-F238E27FC236}">
                <a16:creationId xmlns:a16="http://schemas.microsoft.com/office/drawing/2014/main" id="{518B576F-C18A-09F1-4976-15003FC350DB}"/>
              </a:ext>
            </a:extLst>
          </p:cNvPr>
          <p:cNvSpPr/>
          <p:nvPr/>
        </p:nvSpPr>
        <p:spPr>
          <a:xfrm>
            <a:off x="5286659" y="4436267"/>
            <a:ext cx="2011680"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venir Next LT Pro"/>
                <a:ea typeface="Aptos Display" pitchFamily="34" charset="-122"/>
                <a:cs typeface="Aptos Display" pitchFamily="34" charset="-120"/>
              </a:rPr>
              <a:t>BTP extension layer</a:t>
            </a:r>
            <a:endParaRPr kumimoji="0" lang="en-US" sz="14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56" name="Shape 34">
            <a:extLst>
              <a:ext uri="{FF2B5EF4-FFF2-40B4-BE49-F238E27FC236}">
                <a16:creationId xmlns:a16="http://schemas.microsoft.com/office/drawing/2014/main" id="{4843619E-7E6F-A33D-8998-47E9D80C9581}"/>
              </a:ext>
            </a:extLst>
          </p:cNvPr>
          <p:cNvSpPr/>
          <p:nvPr/>
        </p:nvSpPr>
        <p:spPr>
          <a:xfrm>
            <a:off x="946826" y="4778551"/>
            <a:ext cx="2240280" cy="512064"/>
          </a:xfrm>
          <a:prstGeom prst="roundRect">
            <a:avLst>
              <a:gd name="adj" fmla="val 8929"/>
            </a:avLst>
          </a:prstGeom>
          <a:solidFill>
            <a:srgbClr val="D7E9FF"/>
          </a:solidFill>
          <a:ln w="12700">
            <a:solidFill>
              <a:srgbClr val="D7E9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58" name="Text 35">
            <a:extLst>
              <a:ext uri="{FF2B5EF4-FFF2-40B4-BE49-F238E27FC236}">
                <a16:creationId xmlns:a16="http://schemas.microsoft.com/office/drawing/2014/main" id="{28334B20-062A-2D2D-06BF-10197BFB0735}"/>
              </a:ext>
            </a:extLst>
          </p:cNvPr>
          <p:cNvSpPr/>
          <p:nvPr/>
        </p:nvSpPr>
        <p:spPr>
          <a:xfrm>
            <a:off x="1056554" y="4943143"/>
            <a:ext cx="2020824" cy="14630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01114"/>
                </a:solidFill>
                <a:effectLst/>
                <a:uLnTx/>
                <a:uFillTx/>
                <a:latin typeface="Avenir Next LT Pro"/>
                <a:ea typeface="Aptos" pitchFamily="34" charset="-122"/>
                <a:cs typeface="Aptos" pitchFamily="34" charset="-120"/>
              </a:rPr>
              <a:t>Standard API access</a:t>
            </a:r>
            <a:endParaRPr kumimoji="0" lang="en-US" sz="105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60" name="Shape 36">
            <a:extLst>
              <a:ext uri="{FF2B5EF4-FFF2-40B4-BE49-F238E27FC236}">
                <a16:creationId xmlns:a16="http://schemas.microsoft.com/office/drawing/2014/main" id="{62CA83E8-FDEB-00CD-0EE2-6DBB8FCC6CFC}"/>
              </a:ext>
            </a:extLst>
          </p:cNvPr>
          <p:cNvSpPr/>
          <p:nvPr/>
        </p:nvSpPr>
        <p:spPr>
          <a:xfrm>
            <a:off x="3675543" y="4770444"/>
            <a:ext cx="2240280" cy="512064"/>
          </a:xfrm>
          <a:prstGeom prst="roundRect">
            <a:avLst>
              <a:gd name="adj" fmla="val 8929"/>
            </a:avLst>
          </a:prstGeom>
          <a:solidFill>
            <a:srgbClr val="D7E9FF"/>
          </a:solidFill>
          <a:ln w="12700">
            <a:solidFill>
              <a:srgbClr val="D7E9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62" name="Text 37">
            <a:extLst>
              <a:ext uri="{FF2B5EF4-FFF2-40B4-BE49-F238E27FC236}">
                <a16:creationId xmlns:a16="http://schemas.microsoft.com/office/drawing/2014/main" id="{08B8E609-1192-CED4-97F3-760FCFE740C1}"/>
              </a:ext>
            </a:extLst>
          </p:cNvPr>
          <p:cNvSpPr/>
          <p:nvPr/>
        </p:nvSpPr>
        <p:spPr>
          <a:xfrm>
            <a:off x="3823100" y="4935036"/>
            <a:ext cx="2020824" cy="14630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01114"/>
                </a:solidFill>
                <a:effectLst/>
                <a:uLnTx/>
                <a:uFillTx/>
                <a:latin typeface="Avenir Next LT Pro"/>
                <a:ea typeface="Aptos" pitchFamily="34" charset="-122"/>
                <a:cs typeface="Aptos" pitchFamily="34" charset="-120"/>
              </a:rPr>
              <a:t>HANA Vector Engine</a:t>
            </a:r>
            <a:endParaRPr kumimoji="0" lang="en-US" sz="105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64" name="Shape 38">
            <a:extLst>
              <a:ext uri="{FF2B5EF4-FFF2-40B4-BE49-F238E27FC236}">
                <a16:creationId xmlns:a16="http://schemas.microsoft.com/office/drawing/2014/main" id="{9CFB0CB7-94B6-8615-DEC0-B898318921D3}"/>
              </a:ext>
            </a:extLst>
          </p:cNvPr>
          <p:cNvSpPr/>
          <p:nvPr/>
        </p:nvSpPr>
        <p:spPr>
          <a:xfrm>
            <a:off x="6315089" y="4770444"/>
            <a:ext cx="2240280" cy="512064"/>
          </a:xfrm>
          <a:prstGeom prst="roundRect">
            <a:avLst>
              <a:gd name="adj" fmla="val 8929"/>
            </a:avLst>
          </a:prstGeom>
          <a:solidFill>
            <a:srgbClr val="D7E9FF"/>
          </a:solidFill>
          <a:ln w="12700">
            <a:solidFill>
              <a:srgbClr val="D7E9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66" name="Text 39">
            <a:extLst>
              <a:ext uri="{FF2B5EF4-FFF2-40B4-BE49-F238E27FC236}">
                <a16:creationId xmlns:a16="http://schemas.microsoft.com/office/drawing/2014/main" id="{EB24A801-E844-7CB6-3B6C-1DED8B703E15}"/>
              </a:ext>
            </a:extLst>
          </p:cNvPr>
          <p:cNvSpPr/>
          <p:nvPr/>
        </p:nvSpPr>
        <p:spPr>
          <a:xfrm>
            <a:off x="6500476" y="4935036"/>
            <a:ext cx="2020824" cy="14630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01114"/>
                </a:solidFill>
                <a:effectLst/>
                <a:uLnTx/>
                <a:uFillTx/>
                <a:latin typeface="Avenir Next LT Pro"/>
                <a:ea typeface="Aptos" pitchFamily="34" charset="-122"/>
                <a:cs typeface="Aptos" pitchFamily="34" charset="-120"/>
              </a:rPr>
              <a:t>HANA database</a:t>
            </a:r>
            <a:endParaRPr kumimoji="0" lang="en-US" sz="105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68" name="Shape 40">
            <a:extLst>
              <a:ext uri="{FF2B5EF4-FFF2-40B4-BE49-F238E27FC236}">
                <a16:creationId xmlns:a16="http://schemas.microsoft.com/office/drawing/2014/main" id="{60945C29-85B9-B7D7-5816-D0670C3E1CEA}"/>
              </a:ext>
            </a:extLst>
          </p:cNvPr>
          <p:cNvSpPr/>
          <p:nvPr/>
        </p:nvSpPr>
        <p:spPr>
          <a:xfrm>
            <a:off x="8962742" y="4770445"/>
            <a:ext cx="2240280" cy="512064"/>
          </a:xfrm>
          <a:prstGeom prst="roundRect">
            <a:avLst>
              <a:gd name="adj" fmla="val 8929"/>
            </a:avLst>
          </a:prstGeom>
          <a:solidFill>
            <a:srgbClr val="D7E9FF"/>
          </a:solidFill>
          <a:ln w="12700">
            <a:solidFill>
              <a:srgbClr val="D7E9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70" name="Text 41">
            <a:extLst>
              <a:ext uri="{FF2B5EF4-FFF2-40B4-BE49-F238E27FC236}">
                <a16:creationId xmlns:a16="http://schemas.microsoft.com/office/drawing/2014/main" id="{C555556E-C6D5-3EEA-0E10-BBDB3FBA2CDE}"/>
              </a:ext>
            </a:extLst>
          </p:cNvPr>
          <p:cNvSpPr/>
          <p:nvPr/>
        </p:nvSpPr>
        <p:spPr>
          <a:xfrm>
            <a:off x="9177853" y="4935037"/>
            <a:ext cx="2020824" cy="14630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01114"/>
                </a:solidFill>
                <a:effectLst/>
                <a:uLnTx/>
                <a:uFillTx/>
                <a:latin typeface="Avenir Next LT Pro"/>
                <a:ea typeface="Aptos" pitchFamily="34" charset="-122"/>
                <a:cs typeface="Aptos" pitchFamily="34" charset="-120"/>
              </a:rPr>
              <a:t>AI Core + LLM access</a:t>
            </a:r>
            <a:endParaRPr kumimoji="0" lang="en-US" sz="105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72" name="Shape 42">
            <a:extLst>
              <a:ext uri="{FF2B5EF4-FFF2-40B4-BE49-F238E27FC236}">
                <a16:creationId xmlns:a16="http://schemas.microsoft.com/office/drawing/2014/main" id="{B67F6DD3-E446-44A5-AC21-174C72683790}"/>
              </a:ext>
            </a:extLst>
          </p:cNvPr>
          <p:cNvSpPr/>
          <p:nvPr/>
        </p:nvSpPr>
        <p:spPr>
          <a:xfrm>
            <a:off x="1417320" y="5488670"/>
            <a:ext cx="9281160" cy="585216"/>
          </a:xfrm>
          <a:prstGeom prst="roundRect">
            <a:avLst>
              <a:gd name="adj" fmla="val 9375"/>
            </a:avLst>
          </a:prstGeom>
          <a:solidFill>
            <a:srgbClr val="FFFFFF"/>
          </a:solidFill>
          <a:ln w="6350">
            <a:solidFill>
              <a:srgbClr val="00B0F0"/>
            </a:solidFill>
            <a:prstDash val="solid"/>
          </a:ln>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74" name="Text 43">
            <a:extLst>
              <a:ext uri="{FF2B5EF4-FFF2-40B4-BE49-F238E27FC236}">
                <a16:creationId xmlns:a16="http://schemas.microsoft.com/office/drawing/2014/main" id="{8FF6822E-4DCC-F9A1-48E9-1C6EBA5CEDB9}"/>
              </a:ext>
            </a:extLst>
          </p:cNvPr>
          <p:cNvSpPr/>
          <p:nvPr/>
        </p:nvSpPr>
        <p:spPr>
          <a:xfrm>
            <a:off x="1664208" y="5662406"/>
            <a:ext cx="8778240" cy="201168"/>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FF3131"/>
                </a:solidFill>
                <a:effectLst/>
                <a:uLnTx/>
                <a:uFillTx/>
                <a:latin typeface="Avenir Next LT Pro"/>
                <a:ea typeface="Aptos" pitchFamily="34" charset="-122"/>
                <a:cs typeface="Aptos" pitchFamily="34" charset="-120"/>
              </a:rPr>
              <a:t>Outcome: </a:t>
            </a:r>
            <a:r>
              <a:rPr kumimoji="0" lang="en-US" sz="1150" b="0" i="0" u="none" strike="noStrike" kern="1200" cap="none" spc="0" normalizeH="0" baseline="0" noProof="0">
                <a:ln>
                  <a:noFill/>
                </a:ln>
                <a:solidFill>
                  <a:srgbClr val="101114"/>
                </a:solidFill>
                <a:effectLst/>
                <a:uLnTx/>
                <a:uFillTx/>
                <a:latin typeface="Avenir Next LT Pro"/>
                <a:ea typeface="Aptos" pitchFamily="34" charset="-122"/>
                <a:cs typeface="Aptos" pitchFamily="34" charset="-120"/>
              </a:rPr>
              <a:t>side-by-side clean-core solution for failure prediction, spare-part demand forecasting, and guided creation of maintenance notifications / orders via standard APIs.</a:t>
            </a:r>
            <a:endParaRPr kumimoji="0" lang="en-US" sz="115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76" name="Shape 44">
            <a:extLst>
              <a:ext uri="{FF2B5EF4-FFF2-40B4-BE49-F238E27FC236}">
                <a16:creationId xmlns:a16="http://schemas.microsoft.com/office/drawing/2014/main" id="{8DCC8672-C30B-7D5F-EA76-2ED2F8E25570}"/>
              </a:ext>
            </a:extLst>
          </p:cNvPr>
          <p:cNvSpPr/>
          <p:nvPr/>
        </p:nvSpPr>
        <p:spPr>
          <a:xfrm>
            <a:off x="384048" y="6400800"/>
            <a:ext cx="11109960" cy="0"/>
          </a:xfrm>
          <a:prstGeom prst="line">
            <a:avLst/>
          </a:prstGeom>
          <a:noFill/>
          <a:ln w="12700">
            <a:solidFill>
              <a:srgbClr val="FF3131"/>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82" name="Text 47">
            <a:extLst>
              <a:ext uri="{FF2B5EF4-FFF2-40B4-BE49-F238E27FC236}">
                <a16:creationId xmlns:a16="http://schemas.microsoft.com/office/drawing/2014/main" id="{8FCFE17D-F3F3-925C-B425-EFFEBFB79E01}"/>
              </a:ext>
            </a:extLst>
          </p:cNvPr>
          <p:cNvSpPr/>
          <p:nvPr/>
        </p:nvSpPr>
        <p:spPr>
          <a:xfrm>
            <a:off x="11201400" y="6473952"/>
            <a:ext cx="365760" cy="164592"/>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a:ln>
                <a:noFill/>
              </a:ln>
              <a:solidFill>
                <a:srgbClr val="8A8A8A"/>
              </a:solidFill>
              <a:effectLst/>
              <a:uLnTx/>
              <a:uFillTx/>
              <a:latin typeface="Avenir Next LT Pro"/>
              <a:ea typeface="+mn-ea"/>
              <a:cs typeface="+mn-cs"/>
            </a:endParaRPr>
          </a:p>
        </p:txBody>
      </p:sp>
      <p:sp>
        <p:nvSpPr>
          <p:cNvPr id="184" name="Shape 27">
            <a:extLst>
              <a:ext uri="{FF2B5EF4-FFF2-40B4-BE49-F238E27FC236}">
                <a16:creationId xmlns:a16="http://schemas.microsoft.com/office/drawing/2014/main" id="{726285B4-8EC7-1F3B-551B-A3C8A06CA94B}"/>
              </a:ext>
            </a:extLst>
          </p:cNvPr>
          <p:cNvSpPr/>
          <p:nvPr/>
        </p:nvSpPr>
        <p:spPr>
          <a:xfrm flipH="1">
            <a:off x="2039728" y="3953516"/>
            <a:ext cx="16214" cy="830741"/>
          </a:xfrm>
          <a:prstGeom prst="line">
            <a:avLst/>
          </a:prstGeom>
          <a:noFill/>
          <a:ln w="12700">
            <a:solidFill>
              <a:srgbClr val="B8C6D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86" name="Shape 28">
            <a:extLst>
              <a:ext uri="{FF2B5EF4-FFF2-40B4-BE49-F238E27FC236}">
                <a16:creationId xmlns:a16="http://schemas.microsoft.com/office/drawing/2014/main" id="{3CEB789E-1E7D-6558-BD31-610708C94DB3}"/>
              </a:ext>
            </a:extLst>
          </p:cNvPr>
          <p:cNvSpPr/>
          <p:nvPr/>
        </p:nvSpPr>
        <p:spPr>
          <a:xfrm>
            <a:off x="4799983" y="3961622"/>
            <a:ext cx="0" cy="814529"/>
          </a:xfrm>
          <a:prstGeom prst="line">
            <a:avLst/>
          </a:prstGeom>
          <a:noFill/>
          <a:ln w="12700">
            <a:solidFill>
              <a:srgbClr val="B8C6D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88" name="Shape 29">
            <a:extLst>
              <a:ext uri="{FF2B5EF4-FFF2-40B4-BE49-F238E27FC236}">
                <a16:creationId xmlns:a16="http://schemas.microsoft.com/office/drawing/2014/main" id="{008E1AEC-6945-9CD8-86BD-7B4078F2D2B6}"/>
              </a:ext>
            </a:extLst>
          </p:cNvPr>
          <p:cNvSpPr/>
          <p:nvPr/>
        </p:nvSpPr>
        <p:spPr>
          <a:xfrm>
            <a:off x="7471069" y="3961622"/>
            <a:ext cx="0" cy="806422"/>
          </a:xfrm>
          <a:prstGeom prst="line">
            <a:avLst/>
          </a:prstGeom>
          <a:noFill/>
          <a:ln w="12700">
            <a:solidFill>
              <a:srgbClr val="B8C6D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
        <p:nvSpPr>
          <p:cNvPr id="190" name="Shape 30">
            <a:extLst>
              <a:ext uri="{FF2B5EF4-FFF2-40B4-BE49-F238E27FC236}">
                <a16:creationId xmlns:a16="http://schemas.microsoft.com/office/drawing/2014/main" id="{F09BE02F-F041-ED79-9E7A-3AF702234B01}"/>
              </a:ext>
            </a:extLst>
          </p:cNvPr>
          <p:cNvSpPr/>
          <p:nvPr/>
        </p:nvSpPr>
        <p:spPr>
          <a:xfrm>
            <a:off x="10134048" y="3953516"/>
            <a:ext cx="0" cy="822635"/>
          </a:xfrm>
          <a:prstGeom prst="line">
            <a:avLst/>
          </a:prstGeom>
          <a:noFill/>
          <a:ln w="12700">
            <a:solidFill>
              <a:srgbClr val="B8C6D8"/>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0E0E"/>
              </a:solidFill>
              <a:effectLst/>
              <a:uLnTx/>
              <a:uFillTx/>
              <a:latin typeface="Avenir Next LT Pro"/>
              <a:ea typeface="+mn-ea"/>
              <a:cs typeface="+mn-cs"/>
            </a:endParaRPr>
          </a:p>
        </p:txBody>
      </p:sp>
    </p:spTree>
    <p:extLst>
      <p:ext uri="{BB962C8B-B14F-4D97-AF65-F5344CB8AC3E}">
        <p14:creationId xmlns:p14="http://schemas.microsoft.com/office/powerpoint/2010/main" val="187925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69F35-04DF-3B4E-E4E6-BC75EF546A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91E93D-E365-A397-1193-0D4D98E82993}"/>
              </a:ext>
            </a:extLst>
          </p:cNvPr>
          <p:cNvSpPr>
            <a:spLocks noGrp="1"/>
          </p:cNvSpPr>
          <p:nvPr>
            <p:ph type="body" idx="14"/>
          </p:nvPr>
        </p:nvSpPr>
        <p:spPr/>
        <p:txBody>
          <a:bodyPr/>
          <a:lstStyle/>
          <a:p>
            <a:r>
              <a:rPr lang="en-US" dirty="0"/>
              <a:t>AI Foundation on SAP BTP</a:t>
            </a:r>
          </a:p>
        </p:txBody>
      </p:sp>
      <p:sp>
        <p:nvSpPr>
          <p:cNvPr id="4" name="Date Placeholder 3">
            <a:extLst>
              <a:ext uri="{FF2B5EF4-FFF2-40B4-BE49-F238E27FC236}">
                <a16:creationId xmlns:a16="http://schemas.microsoft.com/office/drawing/2014/main" id="{F46D486B-0CA7-359C-9A47-AF6290FAFEFB}"/>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B5324355-CE19-9B0E-D25D-FD5B60ED8B16}"/>
              </a:ext>
            </a:extLst>
          </p:cNvPr>
          <p:cNvSpPr>
            <a:spLocks noGrp="1"/>
          </p:cNvSpPr>
          <p:nvPr>
            <p:ph type="ftr" sz="quarter" idx="20"/>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B4BF7425-D8B4-7060-E6CD-5AD5FE5A15AC}"/>
              </a:ext>
            </a:extLst>
          </p:cNvPr>
          <p:cNvSpPr>
            <a:spLocks noGrp="1"/>
          </p:cNvSpPr>
          <p:nvPr>
            <p:ph type="sldNum" sz="quarter" idx="21"/>
          </p:nvPr>
        </p:nvSpPr>
        <p:spPr/>
        <p:txBody>
          <a:bodyPr/>
          <a:lstStyle/>
          <a:p>
            <a:fld id="{53240F57-0F49-4240-84D5-BBD9F51A28E9}" type="slidenum">
              <a:rPr lang="fi-FI" smtClean="0"/>
              <a:pPr/>
              <a:t>3</a:t>
            </a:fld>
            <a:endParaRPr lang="fi-FI"/>
          </a:p>
        </p:txBody>
      </p:sp>
      <p:grpSp>
        <p:nvGrpSpPr>
          <p:cNvPr id="3" name="Group 2">
            <a:extLst>
              <a:ext uri="{FF2B5EF4-FFF2-40B4-BE49-F238E27FC236}">
                <a16:creationId xmlns:a16="http://schemas.microsoft.com/office/drawing/2014/main" id="{3049DA33-B1AC-96B0-EBC7-9B1E45005083}"/>
              </a:ext>
            </a:extLst>
          </p:cNvPr>
          <p:cNvGrpSpPr/>
          <p:nvPr/>
        </p:nvGrpSpPr>
        <p:grpSpPr>
          <a:xfrm>
            <a:off x="937002" y="1542252"/>
            <a:ext cx="9730767" cy="4497091"/>
            <a:chOff x="560108" y="1419995"/>
            <a:chExt cx="9730767" cy="4497091"/>
          </a:xfrm>
        </p:grpSpPr>
        <p:sp>
          <p:nvSpPr>
            <p:cNvPr id="26" name="Rectangle: Rounded Corners 25">
              <a:extLst>
                <a:ext uri="{FF2B5EF4-FFF2-40B4-BE49-F238E27FC236}">
                  <a16:creationId xmlns:a16="http://schemas.microsoft.com/office/drawing/2014/main" id="{9321AC5D-AB26-37A4-F168-E704B929F088}"/>
                </a:ext>
              </a:extLst>
            </p:cNvPr>
            <p:cNvSpPr/>
            <p:nvPr/>
          </p:nvSpPr>
          <p:spPr bwMode="auto">
            <a:xfrm>
              <a:off x="560108" y="3219739"/>
              <a:ext cx="2231134" cy="1665807"/>
            </a:xfrm>
            <a:prstGeom prst="roundRect">
              <a:avLst>
                <a:gd name="adj" fmla="val 4458"/>
              </a:avLst>
            </a:prstGeom>
            <a:gradFill flip="none" rotWithShape="1">
              <a:gsLst>
                <a:gs pos="0">
                  <a:srgbClr val="4CB1FF"/>
                </a:gs>
                <a:gs pos="100000">
                  <a:srgbClr val="4192FF"/>
                </a:gs>
              </a:gsLst>
              <a:lin ang="2700000" scaled="1"/>
              <a:tileRect/>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SAP AI</a:t>
              </a:r>
              <a:b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br>
              <a: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Core</a:t>
              </a:r>
              <a:endParaRPr kumimoji="0" lang="en-DE"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endParaRPr>
            </a:p>
          </p:txBody>
        </p:sp>
        <p:sp>
          <p:nvSpPr>
            <p:cNvPr id="27" name="Rectangle: Rounded Corners 26">
              <a:extLst>
                <a:ext uri="{FF2B5EF4-FFF2-40B4-BE49-F238E27FC236}">
                  <a16:creationId xmlns:a16="http://schemas.microsoft.com/office/drawing/2014/main" id="{83C39633-FA07-EF9A-0019-A3C7070154C6}"/>
                </a:ext>
              </a:extLst>
            </p:cNvPr>
            <p:cNvSpPr/>
            <p:nvPr/>
          </p:nvSpPr>
          <p:spPr bwMode="auto">
            <a:xfrm>
              <a:off x="560108" y="2345727"/>
              <a:ext cx="2231134" cy="807980"/>
            </a:xfrm>
            <a:prstGeom prst="roundRect">
              <a:avLst>
                <a:gd name="adj" fmla="val 11901"/>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SAP AI</a:t>
              </a:r>
              <a:br>
                <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br>
              <a:r>
                <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Launchpad</a:t>
              </a:r>
              <a:endParaRPr kumimoji="0" lang="en-DE"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sp>
          <p:nvSpPr>
            <p:cNvPr id="28" name="Rectangle: Rounded Corners 27">
              <a:extLst>
                <a:ext uri="{FF2B5EF4-FFF2-40B4-BE49-F238E27FC236}">
                  <a16:creationId xmlns:a16="http://schemas.microsoft.com/office/drawing/2014/main" id="{40F41927-038A-A9D4-CC7C-2FF6B8F0A008}"/>
                </a:ext>
              </a:extLst>
            </p:cNvPr>
            <p:cNvSpPr/>
            <p:nvPr/>
          </p:nvSpPr>
          <p:spPr bwMode="auto">
            <a:xfrm>
              <a:off x="560108" y="5118743"/>
              <a:ext cx="2231134" cy="793580"/>
            </a:xfrm>
            <a:prstGeom prst="roundRect">
              <a:avLst>
                <a:gd name="adj" fmla="val 11901"/>
              </a:avLst>
            </a:prstGeom>
            <a:gradFill>
              <a:gsLst>
                <a:gs pos="0">
                  <a:srgbClr val="4394FF"/>
                </a:gs>
                <a:gs pos="50000">
                  <a:srgbClr val="2374F5"/>
                </a:gs>
                <a:gs pos="100000">
                  <a:srgbClr val="0B5CDD"/>
                </a:gs>
              </a:gsLst>
              <a:lin ang="243261"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SAP </a:t>
              </a:r>
              <a:b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br>
              <a: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HANA</a:t>
              </a:r>
              <a:b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br>
              <a:r>
                <a:rPr kumimoji="0" lang="en-US"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Cloud</a:t>
              </a:r>
              <a:endParaRPr kumimoji="0" lang="en-DE" sz="1200" b="0"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endParaRPr>
            </a:p>
          </p:txBody>
        </p:sp>
        <p:sp>
          <p:nvSpPr>
            <p:cNvPr id="29" name="Rectangle: Rounded Corners 28">
              <a:extLst>
                <a:ext uri="{FF2B5EF4-FFF2-40B4-BE49-F238E27FC236}">
                  <a16:creationId xmlns:a16="http://schemas.microsoft.com/office/drawing/2014/main" id="{1B022992-E735-90EF-7090-0D70DA90E177}"/>
                </a:ext>
              </a:extLst>
            </p:cNvPr>
            <p:cNvSpPr/>
            <p:nvPr/>
          </p:nvSpPr>
          <p:spPr bwMode="auto">
            <a:xfrm>
              <a:off x="1729791" y="2351835"/>
              <a:ext cx="866297" cy="801872"/>
            </a:xfrm>
            <a:prstGeom prst="roundRect">
              <a:avLst>
                <a:gd name="adj" fmla="val 0"/>
              </a:avLst>
            </a:prstGeom>
            <a:solidFill>
              <a:srgbClr val="B8E4FF"/>
            </a:solidFill>
            <a:ln>
              <a:noFill/>
              <a:headEnd type="none" w="med" len="med"/>
              <a:tailEnd type="none" w="med" len="med"/>
            </a:ln>
            <a:effectLst>
              <a:outerShdw blurRad="127000" dist="88900" dir="10800000" algn="r" rotWithShape="0">
                <a:prstClr val="black">
                  <a:alpha val="20398"/>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DE" sz="1400" b="1" i="0" u="none" strike="noStrike" kern="1200" cap="none" spc="0" normalizeH="0" baseline="0" noProof="0">
                <a:ln>
                  <a:noFill/>
                </a:ln>
                <a:solidFill>
                  <a:srgbClr val="FFFFFF"/>
                </a:solidFill>
                <a:effectLst/>
                <a:uLnTx/>
                <a:uFillTx/>
                <a:latin typeface="72" panose="020B0503030000000003" pitchFamily="34" charset="0"/>
                <a:ea typeface="+mn-ea"/>
                <a:cs typeface="72" panose="020B0503030000000003" pitchFamily="34" charset="0"/>
              </a:endParaRPr>
            </a:p>
          </p:txBody>
        </p:sp>
        <p:sp>
          <p:nvSpPr>
            <p:cNvPr id="30" name="Rectangle: Rounded Corners 29">
              <a:extLst>
                <a:ext uri="{FF2B5EF4-FFF2-40B4-BE49-F238E27FC236}">
                  <a16:creationId xmlns:a16="http://schemas.microsoft.com/office/drawing/2014/main" id="{E8D2FD1C-CA45-1EA5-CE10-50F3FF81FAA8}"/>
                </a:ext>
              </a:extLst>
            </p:cNvPr>
            <p:cNvSpPr/>
            <p:nvPr/>
          </p:nvSpPr>
          <p:spPr bwMode="auto">
            <a:xfrm>
              <a:off x="1729791" y="3219738"/>
              <a:ext cx="866297" cy="1665807"/>
            </a:xfrm>
            <a:prstGeom prst="roundRect">
              <a:avLst>
                <a:gd name="adj" fmla="val 0"/>
              </a:avLst>
            </a:prstGeom>
            <a:gradFill>
              <a:gsLst>
                <a:gs pos="0">
                  <a:srgbClr val="4CB1FF"/>
                </a:gs>
                <a:gs pos="100000">
                  <a:srgbClr val="4192FF"/>
                </a:gs>
              </a:gsLst>
              <a:lin ang="2700000" scaled="1"/>
            </a:gradFill>
            <a:ln>
              <a:noFill/>
              <a:headEnd type="none" w="med" len="med"/>
              <a:tailEnd type="none" w="med" len="med"/>
            </a:ln>
            <a:effectLst>
              <a:outerShdw blurRad="127000" dist="88900" dir="10800000" algn="r" rotWithShape="0">
                <a:prstClr val="black">
                  <a:alpha val="20398"/>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DE" sz="1400" b="1" i="0" u="none" strike="noStrike" kern="1200" cap="none" spc="0" normalizeH="0" baseline="0" noProof="0">
                <a:ln>
                  <a:noFill/>
                </a:ln>
                <a:solidFill>
                  <a:srgbClr val="FFFFFF"/>
                </a:solidFill>
                <a:effectLst/>
                <a:uLnTx/>
                <a:uFillTx/>
                <a:latin typeface="72" panose="020B0503030000000003" pitchFamily="34" charset="0"/>
                <a:ea typeface="Segoe UI" pitchFamily="34" charset="0"/>
                <a:cs typeface="72" panose="020B0503030000000003" pitchFamily="34" charset="0"/>
              </a:endParaRPr>
            </a:p>
          </p:txBody>
        </p:sp>
        <p:sp>
          <p:nvSpPr>
            <p:cNvPr id="31" name="Rectangle: Rounded Corners 30">
              <a:extLst>
                <a:ext uri="{FF2B5EF4-FFF2-40B4-BE49-F238E27FC236}">
                  <a16:creationId xmlns:a16="http://schemas.microsoft.com/office/drawing/2014/main" id="{359E5A51-27F6-F1C1-A6CC-075B21AB0AF9}"/>
                </a:ext>
              </a:extLst>
            </p:cNvPr>
            <p:cNvSpPr/>
            <p:nvPr/>
          </p:nvSpPr>
          <p:spPr bwMode="auto">
            <a:xfrm>
              <a:off x="1729791" y="5118743"/>
              <a:ext cx="866297" cy="793580"/>
            </a:xfrm>
            <a:prstGeom prst="roundRect">
              <a:avLst>
                <a:gd name="adj" fmla="val 14312"/>
              </a:avLst>
            </a:prstGeom>
            <a:solidFill>
              <a:srgbClr val="4091FE"/>
            </a:solidFill>
            <a:ln>
              <a:noFill/>
              <a:headEnd type="none" w="med" len="med"/>
              <a:tailEnd type="none" w="med" len="med"/>
            </a:ln>
            <a:effectLst>
              <a:outerShdw blurRad="127000" dist="88900" dir="10800000" algn="r" rotWithShape="0">
                <a:prstClr val="black">
                  <a:alpha val="20398"/>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DE" sz="1400" b="1" i="0" u="none" strike="noStrike" kern="1200" cap="none" spc="0" normalizeH="0" baseline="0" noProof="0">
                <a:ln>
                  <a:noFill/>
                </a:ln>
                <a:solidFill>
                  <a:srgbClr val="FFFFFF"/>
                </a:solidFill>
                <a:effectLst/>
                <a:uLnTx/>
                <a:uFillTx/>
                <a:latin typeface="72" panose="020B0503030000000003" pitchFamily="34" charset="0"/>
                <a:ea typeface="+mn-ea"/>
                <a:cs typeface="72" panose="020B0503030000000003" pitchFamily="34" charset="0"/>
              </a:endParaRPr>
            </a:p>
          </p:txBody>
        </p:sp>
        <p:sp>
          <p:nvSpPr>
            <p:cNvPr id="32" name="Rectangle: Rounded Corners 31">
              <a:extLst>
                <a:ext uri="{FF2B5EF4-FFF2-40B4-BE49-F238E27FC236}">
                  <a16:creationId xmlns:a16="http://schemas.microsoft.com/office/drawing/2014/main" id="{DF884C43-7EC5-693D-92FE-379DCA388201}"/>
                </a:ext>
              </a:extLst>
            </p:cNvPr>
            <p:cNvSpPr/>
            <p:nvPr/>
          </p:nvSpPr>
          <p:spPr bwMode="auto">
            <a:xfrm>
              <a:off x="1729791" y="1868320"/>
              <a:ext cx="8561084" cy="3137434"/>
            </a:xfrm>
            <a:prstGeom prst="roundRect">
              <a:avLst>
                <a:gd name="adj" fmla="val 2775"/>
              </a:avLst>
            </a:prstGeom>
            <a:solidFill>
              <a:srgbClr val="ECF9FF"/>
            </a:solidFill>
            <a:ln w="12700" cap="flat">
              <a:solidFill>
                <a:srgbClr val="0070F2"/>
              </a:solidFill>
              <a:prstDash val="solid"/>
              <a:miter/>
            </a:ln>
            <a:effectLst/>
          </p:spPr>
          <p:txBody>
            <a:bodyPr tIns="73152" rtlCol="0" anchor="t" anchorCtr="0"/>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Generative AI Hub</a:t>
              </a:r>
            </a:p>
          </p:txBody>
        </p:sp>
        <p:sp>
          <p:nvSpPr>
            <p:cNvPr id="33" name="Rectangle: Rounded Corners 32">
              <a:extLst>
                <a:ext uri="{FF2B5EF4-FFF2-40B4-BE49-F238E27FC236}">
                  <a16:creationId xmlns:a16="http://schemas.microsoft.com/office/drawing/2014/main" id="{88EDE444-06A8-A350-669F-F5A83C0B8584}"/>
                </a:ext>
              </a:extLst>
            </p:cNvPr>
            <p:cNvSpPr/>
            <p:nvPr/>
          </p:nvSpPr>
          <p:spPr bwMode="auto">
            <a:xfrm>
              <a:off x="3264134" y="1419995"/>
              <a:ext cx="3374396" cy="318532"/>
            </a:xfrm>
            <a:prstGeom prst="roundRect">
              <a:avLst>
                <a:gd name="adj" fmla="val 15029"/>
              </a:avLst>
            </a:prstGeom>
            <a:solidFill>
              <a:schemeClr val="bg1">
                <a:lumMod val="8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ysClr val="windowText" lastClr="000000"/>
                  </a:solidFill>
                  <a:effectLst/>
                  <a:uLnTx/>
                  <a:uFillTx/>
                  <a:latin typeface="72" panose="020B0503030000000003" pitchFamily="34" charset="0"/>
                  <a:ea typeface="+mn-ea"/>
                  <a:cs typeface="72" panose="020B0503030000000003" pitchFamily="34" charset="0"/>
                </a:rPr>
                <a:t>Joule</a:t>
              </a:r>
              <a:endParaRPr kumimoji="0" lang="en-US" sz="1200" b="1" i="0" u="none" strike="noStrike" kern="1200" cap="none" spc="0" normalizeH="0" baseline="0" noProof="0">
                <a:ln>
                  <a:noFill/>
                </a:ln>
                <a:solidFill>
                  <a:sysClr val="windowText" lastClr="000000"/>
                </a:solidFill>
                <a:effectLst/>
                <a:uLnTx/>
                <a:uFillTx/>
                <a:latin typeface="72" panose="020B0503030000000003" pitchFamily="34" charset="0"/>
                <a:ea typeface="+mn-ea"/>
                <a:cs typeface="72" panose="020B0503030000000003" pitchFamily="34" charset="0"/>
              </a:endParaRPr>
            </a:p>
          </p:txBody>
        </p:sp>
        <p:sp>
          <p:nvSpPr>
            <p:cNvPr id="34" name="Rectangle: Rounded Corners 33">
              <a:extLst>
                <a:ext uri="{FF2B5EF4-FFF2-40B4-BE49-F238E27FC236}">
                  <a16:creationId xmlns:a16="http://schemas.microsoft.com/office/drawing/2014/main" id="{2AF04796-B998-C43E-3E19-20B726F930E3}"/>
                </a:ext>
              </a:extLst>
            </p:cNvPr>
            <p:cNvSpPr/>
            <p:nvPr/>
          </p:nvSpPr>
          <p:spPr bwMode="auto">
            <a:xfrm>
              <a:off x="6721084" y="1419995"/>
              <a:ext cx="3374395" cy="318532"/>
            </a:xfrm>
            <a:prstGeom prst="roundRect">
              <a:avLst>
                <a:gd name="adj" fmla="val 15029"/>
              </a:avLst>
            </a:prstGeom>
            <a:solidFill>
              <a:schemeClr val="bg1">
                <a:lumMod val="8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ysClr val="windowText" lastClr="000000"/>
                  </a:solidFill>
                  <a:effectLst/>
                  <a:uLnTx/>
                  <a:uFillTx/>
                  <a:latin typeface="72" panose="020B0503030000000003" pitchFamily="34" charset="0"/>
                  <a:ea typeface="+mn-ea"/>
                  <a:cs typeface="72" panose="020B0503030000000003" pitchFamily="34" charset="0"/>
                </a:rPr>
                <a:t>Applications &amp; Extensions</a:t>
              </a:r>
              <a:endParaRPr kumimoji="0" lang="en-US" sz="1200" b="1" i="0" u="none" strike="noStrike" kern="1200" cap="none" spc="0" normalizeH="0" baseline="0" noProof="0">
                <a:ln>
                  <a:noFill/>
                </a:ln>
                <a:solidFill>
                  <a:sysClr val="windowText" lastClr="000000"/>
                </a:solidFill>
                <a:effectLst/>
                <a:uLnTx/>
                <a:uFillTx/>
                <a:latin typeface="72" panose="020B0503030000000003" pitchFamily="34" charset="0"/>
                <a:ea typeface="+mn-ea"/>
                <a:cs typeface="72" panose="020B0503030000000003" pitchFamily="34" charset="0"/>
              </a:endParaRPr>
            </a:p>
          </p:txBody>
        </p:sp>
        <p:sp>
          <p:nvSpPr>
            <p:cNvPr id="35" name="Rectangle: Rounded Corners 34">
              <a:extLst>
                <a:ext uri="{FF2B5EF4-FFF2-40B4-BE49-F238E27FC236}">
                  <a16:creationId xmlns:a16="http://schemas.microsoft.com/office/drawing/2014/main" id="{D15F4345-B59F-0189-3721-1EEA23735605}"/>
                </a:ext>
              </a:extLst>
            </p:cNvPr>
            <p:cNvSpPr/>
            <p:nvPr/>
          </p:nvSpPr>
          <p:spPr bwMode="auto">
            <a:xfrm>
              <a:off x="1891715" y="2354412"/>
              <a:ext cx="8275173" cy="801872"/>
            </a:xfrm>
            <a:prstGeom prst="roundRect">
              <a:avLst>
                <a:gd name="adj" fmla="val 11901"/>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Toolset</a:t>
              </a:r>
              <a:endParaRPr kumimoji="0" lang="en-DE" sz="1300" b="1"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grpSp>
          <p:nvGrpSpPr>
            <p:cNvPr id="36" name="Group 35">
              <a:extLst>
                <a:ext uri="{FF2B5EF4-FFF2-40B4-BE49-F238E27FC236}">
                  <a16:creationId xmlns:a16="http://schemas.microsoft.com/office/drawing/2014/main" id="{DC217BDA-2074-19FD-05A9-D1514221C51C}"/>
                </a:ext>
              </a:extLst>
            </p:cNvPr>
            <p:cNvGrpSpPr/>
            <p:nvPr/>
          </p:nvGrpSpPr>
          <p:grpSpPr>
            <a:xfrm>
              <a:off x="3264134" y="2463729"/>
              <a:ext cx="6831347" cy="611582"/>
              <a:chOff x="3072982" y="2335357"/>
              <a:chExt cx="7292147" cy="611582"/>
            </a:xfrm>
            <a:solidFill>
              <a:srgbClr val="ECF9FF"/>
            </a:solidFill>
          </p:grpSpPr>
          <p:grpSp>
            <p:nvGrpSpPr>
              <p:cNvPr id="61" name="Group 60">
                <a:extLst>
                  <a:ext uri="{FF2B5EF4-FFF2-40B4-BE49-F238E27FC236}">
                    <a16:creationId xmlns:a16="http://schemas.microsoft.com/office/drawing/2014/main" id="{E96D4148-A1AB-3D87-EA30-553B337424BA}"/>
                  </a:ext>
                </a:extLst>
              </p:cNvPr>
              <p:cNvGrpSpPr/>
              <p:nvPr/>
            </p:nvGrpSpPr>
            <p:grpSpPr>
              <a:xfrm>
                <a:off x="3072983" y="2335357"/>
                <a:ext cx="7292144" cy="281221"/>
                <a:chOff x="3072983" y="2332182"/>
                <a:chExt cx="7292144" cy="281221"/>
              </a:xfrm>
              <a:grpFill/>
            </p:grpSpPr>
            <p:sp>
              <p:nvSpPr>
                <p:cNvPr id="66" name="Rectangle: Rounded Corners 65">
                  <a:extLst>
                    <a:ext uri="{FF2B5EF4-FFF2-40B4-BE49-F238E27FC236}">
                      <a16:creationId xmlns:a16="http://schemas.microsoft.com/office/drawing/2014/main" id="{7CA04132-DB89-8D88-0185-D11FBB941375}"/>
                    </a:ext>
                  </a:extLst>
                </p:cNvPr>
                <p:cNvSpPr/>
                <p:nvPr/>
              </p:nvSpPr>
              <p:spPr bwMode="auto">
                <a:xfrm>
                  <a:off x="3072983" y="2332182"/>
                  <a:ext cx="3602011" cy="281221"/>
                </a:xfrm>
                <a:prstGeom prst="roundRect">
                  <a:avLst>
                    <a:gd name="adj" fmla="val 15029"/>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Playground</a:t>
                  </a:r>
                  <a:endPar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sp>
              <p:nvSpPr>
                <p:cNvPr id="67" name="Rectangle: Rounded Corners 66">
                  <a:extLst>
                    <a:ext uri="{FF2B5EF4-FFF2-40B4-BE49-F238E27FC236}">
                      <a16:creationId xmlns:a16="http://schemas.microsoft.com/office/drawing/2014/main" id="{EF1DDEFD-0283-C2D0-5FEE-A36695DFB06E}"/>
                    </a:ext>
                  </a:extLst>
                </p:cNvPr>
                <p:cNvSpPr/>
                <p:nvPr/>
              </p:nvSpPr>
              <p:spPr bwMode="auto">
                <a:xfrm>
                  <a:off x="6763116" y="2332182"/>
                  <a:ext cx="3602011" cy="281221"/>
                </a:xfrm>
                <a:prstGeom prst="roundRect">
                  <a:avLst>
                    <a:gd name="adj" fmla="val 15029"/>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Libraries &amp; SDKs</a:t>
                  </a:r>
                  <a:endPar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grpSp>
          <p:grpSp>
            <p:nvGrpSpPr>
              <p:cNvPr id="62" name="Group 61">
                <a:extLst>
                  <a:ext uri="{FF2B5EF4-FFF2-40B4-BE49-F238E27FC236}">
                    <a16:creationId xmlns:a16="http://schemas.microsoft.com/office/drawing/2014/main" id="{E53AB334-4757-1A96-9064-246C8EEB232F}"/>
                  </a:ext>
                </a:extLst>
              </p:cNvPr>
              <p:cNvGrpSpPr/>
              <p:nvPr/>
            </p:nvGrpSpPr>
            <p:grpSpPr>
              <a:xfrm>
                <a:off x="3072982" y="2665718"/>
                <a:ext cx="7292147" cy="281221"/>
                <a:chOff x="3072982" y="2668893"/>
                <a:chExt cx="7292147" cy="281221"/>
              </a:xfrm>
              <a:grpFill/>
            </p:grpSpPr>
            <p:sp>
              <p:nvSpPr>
                <p:cNvPr id="63" name="Rectangle: Rounded Corners 62">
                  <a:extLst>
                    <a:ext uri="{FF2B5EF4-FFF2-40B4-BE49-F238E27FC236}">
                      <a16:creationId xmlns:a16="http://schemas.microsoft.com/office/drawing/2014/main" id="{90950685-AED7-FFA1-C3CF-439745174B53}"/>
                    </a:ext>
                  </a:extLst>
                </p:cNvPr>
                <p:cNvSpPr/>
                <p:nvPr/>
              </p:nvSpPr>
              <p:spPr bwMode="auto">
                <a:xfrm>
                  <a:off x="3072982" y="2668893"/>
                  <a:ext cx="2371874" cy="281221"/>
                </a:xfrm>
                <a:prstGeom prst="roundRect">
                  <a:avLst>
                    <a:gd name="adj" fmla="val 15029"/>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Prompt Engineering</a:t>
                  </a:r>
                  <a:endPar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sp>
              <p:nvSpPr>
                <p:cNvPr id="64" name="Rectangle: Rounded Corners 63">
                  <a:extLst>
                    <a:ext uri="{FF2B5EF4-FFF2-40B4-BE49-F238E27FC236}">
                      <a16:creationId xmlns:a16="http://schemas.microsoft.com/office/drawing/2014/main" id="{915F6985-821A-7E16-0598-53C38B7E6502}"/>
                    </a:ext>
                  </a:extLst>
                </p:cNvPr>
                <p:cNvSpPr/>
                <p:nvPr/>
              </p:nvSpPr>
              <p:spPr bwMode="auto">
                <a:xfrm>
                  <a:off x="5533119" y="2668893"/>
                  <a:ext cx="2371874" cy="281221"/>
                </a:xfrm>
                <a:prstGeom prst="roundRect">
                  <a:avLst>
                    <a:gd name="adj" fmla="val 15029"/>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Prompt Management</a:t>
                  </a:r>
                  <a:endPar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sp>
              <p:nvSpPr>
                <p:cNvPr id="65" name="Rectangle: Rounded Corners 64">
                  <a:extLst>
                    <a:ext uri="{FF2B5EF4-FFF2-40B4-BE49-F238E27FC236}">
                      <a16:creationId xmlns:a16="http://schemas.microsoft.com/office/drawing/2014/main" id="{17CF925E-AF45-9D57-0A5C-9AAFF52CDC6E}"/>
                    </a:ext>
                  </a:extLst>
                </p:cNvPr>
                <p:cNvSpPr/>
                <p:nvPr/>
              </p:nvSpPr>
              <p:spPr bwMode="auto">
                <a:xfrm>
                  <a:off x="7993255" y="2668893"/>
                  <a:ext cx="2371874" cy="281221"/>
                </a:xfrm>
                <a:prstGeom prst="roundRect">
                  <a:avLst>
                    <a:gd name="adj" fmla="val 15029"/>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auto"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Prompt Registry*</a:t>
                  </a:r>
                  <a:endParaRPr kumimoji="0" lang="en-US" sz="12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grpSp>
        </p:grpSp>
        <p:sp>
          <p:nvSpPr>
            <p:cNvPr id="37" name="Rectangle: Rounded Corners 36">
              <a:extLst>
                <a:ext uri="{FF2B5EF4-FFF2-40B4-BE49-F238E27FC236}">
                  <a16:creationId xmlns:a16="http://schemas.microsoft.com/office/drawing/2014/main" id="{A690B9E5-C9DD-21B2-731F-B3803BE472E0}"/>
                </a:ext>
              </a:extLst>
            </p:cNvPr>
            <p:cNvSpPr/>
            <p:nvPr/>
          </p:nvSpPr>
          <p:spPr bwMode="auto">
            <a:xfrm>
              <a:off x="1891715" y="3222318"/>
              <a:ext cx="8275173" cy="801872"/>
            </a:xfrm>
            <a:prstGeom prst="roundRect">
              <a:avLst>
                <a:gd name="adj" fmla="val 11901"/>
              </a:avLst>
            </a:prstGeom>
            <a:gradFill flip="none" rotWithShape="1">
              <a:gsLst>
                <a:gs pos="0">
                  <a:srgbClr val="4CB1FF"/>
                </a:gs>
                <a:gs pos="100000">
                  <a:srgbClr val="4192FF"/>
                </a:gs>
              </a:gsLst>
              <a:lin ang="2700000" scaled="1"/>
              <a:tileRect/>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Trust &amp; </a:t>
              </a:r>
              <a:b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br>
              <a: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Control</a:t>
              </a:r>
              <a:endParaRPr kumimoji="0" lang="en-DE"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endParaRPr>
            </a:p>
          </p:txBody>
        </p:sp>
        <p:grpSp>
          <p:nvGrpSpPr>
            <p:cNvPr id="38" name="Group 37">
              <a:extLst>
                <a:ext uri="{FF2B5EF4-FFF2-40B4-BE49-F238E27FC236}">
                  <a16:creationId xmlns:a16="http://schemas.microsoft.com/office/drawing/2014/main" id="{B081CC6F-976E-6909-D30D-EA33E925CE6D}"/>
                </a:ext>
              </a:extLst>
            </p:cNvPr>
            <p:cNvGrpSpPr/>
            <p:nvPr/>
          </p:nvGrpSpPr>
          <p:grpSpPr>
            <a:xfrm>
              <a:off x="3264136" y="3335132"/>
              <a:ext cx="6831348" cy="608085"/>
              <a:chOff x="3072984" y="3206760"/>
              <a:chExt cx="7292148" cy="608085"/>
            </a:xfrm>
            <a:solidFill>
              <a:srgbClr val="ECF9FF"/>
            </a:solidFill>
          </p:grpSpPr>
          <p:grpSp>
            <p:nvGrpSpPr>
              <p:cNvPr id="51" name="Group 50">
                <a:extLst>
                  <a:ext uri="{FF2B5EF4-FFF2-40B4-BE49-F238E27FC236}">
                    <a16:creationId xmlns:a16="http://schemas.microsoft.com/office/drawing/2014/main" id="{62D58BB1-A127-8840-ED07-0DF8EEBFE875}"/>
                  </a:ext>
                </a:extLst>
              </p:cNvPr>
              <p:cNvGrpSpPr/>
              <p:nvPr/>
            </p:nvGrpSpPr>
            <p:grpSpPr>
              <a:xfrm>
                <a:off x="3072984" y="3533624"/>
                <a:ext cx="7292147" cy="281221"/>
                <a:chOff x="3072982" y="2674209"/>
                <a:chExt cx="9744131" cy="281221"/>
              </a:xfrm>
              <a:grpFill/>
            </p:grpSpPr>
            <p:sp>
              <p:nvSpPr>
                <p:cNvPr id="57" name="Rectangle: Rounded Corners 56">
                  <a:extLst>
                    <a:ext uri="{FF2B5EF4-FFF2-40B4-BE49-F238E27FC236}">
                      <a16:creationId xmlns:a16="http://schemas.microsoft.com/office/drawing/2014/main" id="{363A21FE-651C-AE45-7CC2-EC59640257EC}"/>
                    </a:ext>
                  </a:extLst>
                </p:cNvPr>
                <p:cNvSpPr/>
                <p:nvPr/>
              </p:nvSpPr>
              <p:spPr bwMode="auto">
                <a:xfrm>
                  <a:off x="3072982"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Content Moderation*</a:t>
                  </a:r>
                </a:p>
              </p:txBody>
            </p:sp>
            <p:sp>
              <p:nvSpPr>
                <p:cNvPr id="58" name="Rectangle: Rounded Corners 57">
                  <a:extLst>
                    <a:ext uri="{FF2B5EF4-FFF2-40B4-BE49-F238E27FC236}">
                      <a16:creationId xmlns:a16="http://schemas.microsoft.com/office/drawing/2014/main" id="{7F414FE4-B4B6-04FE-DBB6-8F641E07DDCB}"/>
                    </a:ext>
                  </a:extLst>
                </p:cNvPr>
                <p:cNvSpPr/>
                <p:nvPr/>
              </p:nvSpPr>
              <p:spPr bwMode="auto">
                <a:xfrm>
                  <a:off x="5538453"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Grounding</a:t>
                  </a:r>
                </a:p>
              </p:txBody>
            </p:sp>
            <p:sp>
              <p:nvSpPr>
                <p:cNvPr id="59" name="Rectangle: Rounded Corners 58">
                  <a:extLst>
                    <a:ext uri="{FF2B5EF4-FFF2-40B4-BE49-F238E27FC236}">
                      <a16:creationId xmlns:a16="http://schemas.microsoft.com/office/drawing/2014/main" id="{9068062A-9396-DBB8-6A73-5B0B759E609D}"/>
                    </a:ext>
                  </a:extLst>
                </p:cNvPr>
                <p:cNvSpPr/>
                <p:nvPr/>
              </p:nvSpPr>
              <p:spPr bwMode="auto">
                <a:xfrm>
                  <a:off x="8003924"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Plugins*</a:t>
                  </a:r>
                </a:p>
              </p:txBody>
            </p:sp>
            <p:sp>
              <p:nvSpPr>
                <p:cNvPr id="60" name="Rectangle: Rounded Corners 59">
                  <a:extLst>
                    <a:ext uri="{FF2B5EF4-FFF2-40B4-BE49-F238E27FC236}">
                      <a16:creationId xmlns:a16="http://schemas.microsoft.com/office/drawing/2014/main" id="{63E8F5BD-1B89-D2FF-04C5-32BF1F70331B}"/>
                    </a:ext>
                  </a:extLst>
                </p:cNvPr>
                <p:cNvSpPr/>
                <p:nvPr/>
              </p:nvSpPr>
              <p:spPr bwMode="auto">
                <a:xfrm>
                  <a:off x="10469397"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Data Privacy</a:t>
                  </a:r>
                </a:p>
              </p:txBody>
            </p:sp>
          </p:grpSp>
          <p:grpSp>
            <p:nvGrpSpPr>
              <p:cNvPr id="52" name="Group 51">
                <a:extLst>
                  <a:ext uri="{FF2B5EF4-FFF2-40B4-BE49-F238E27FC236}">
                    <a16:creationId xmlns:a16="http://schemas.microsoft.com/office/drawing/2014/main" id="{46D6F921-056D-FCD3-F099-09C938DCB22C}"/>
                  </a:ext>
                </a:extLst>
              </p:cNvPr>
              <p:cNvGrpSpPr/>
              <p:nvPr/>
            </p:nvGrpSpPr>
            <p:grpSpPr>
              <a:xfrm>
                <a:off x="3072984" y="3206760"/>
                <a:ext cx="7292148" cy="281221"/>
                <a:chOff x="3072981" y="2674209"/>
                <a:chExt cx="9744132" cy="281221"/>
              </a:xfrm>
              <a:grpFill/>
            </p:grpSpPr>
            <p:sp>
              <p:nvSpPr>
                <p:cNvPr id="53" name="Rectangle: Rounded Corners 52">
                  <a:extLst>
                    <a:ext uri="{FF2B5EF4-FFF2-40B4-BE49-F238E27FC236}">
                      <a16:creationId xmlns:a16="http://schemas.microsoft.com/office/drawing/2014/main" id="{C113B033-2BA2-8CB6-7EC9-187B1CF5B0CE}"/>
                    </a:ext>
                  </a:extLst>
                </p:cNvPr>
                <p:cNvSpPr/>
                <p:nvPr/>
              </p:nvSpPr>
              <p:spPr bwMode="auto">
                <a:xfrm>
                  <a:off x="3072981"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Inference Engine</a:t>
                  </a:r>
                </a:p>
              </p:txBody>
            </p:sp>
            <p:sp>
              <p:nvSpPr>
                <p:cNvPr id="54" name="Rectangle: Rounded Corners 53">
                  <a:extLst>
                    <a:ext uri="{FF2B5EF4-FFF2-40B4-BE49-F238E27FC236}">
                      <a16:creationId xmlns:a16="http://schemas.microsoft.com/office/drawing/2014/main" id="{84EBB187-FCE8-ACA9-CE93-46361CE67789}"/>
                    </a:ext>
                  </a:extLst>
                </p:cNvPr>
                <p:cNvSpPr/>
                <p:nvPr/>
              </p:nvSpPr>
              <p:spPr bwMode="auto">
                <a:xfrm>
                  <a:off x="5538454"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Agents*</a:t>
                  </a:r>
                </a:p>
              </p:txBody>
            </p:sp>
            <p:sp>
              <p:nvSpPr>
                <p:cNvPr id="55" name="Rectangle: Rounded Corners 54">
                  <a:extLst>
                    <a:ext uri="{FF2B5EF4-FFF2-40B4-BE49-F238E27FC236}">
                      <a16:creationId xmlns:a16="http://schemas.microsoft.com/office/drawing/2014/main" id="{D7DAC4A7-452A-62B5-9950-D2709931E059}"/>
                    </a:ext>
                  </a:extLst>
                </p:cNvPr>
                <p:cNvSpPr/>
                <p:nvPr/>
              </p:nvSpPr>
              <p:spPr bwMode="auto">
                <a:xfrm>
                  <a:off x="8003926"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Multi-tenancy</a:t>
                  </a:r>
                </a:p>
              </p:txBody>
            </p:sp>
            <p:sp>
              <p:nvSpPr>
                <p:cNvPr id="56" name="Rectangle: Rounded Corners 55">
                  <a:extLst>
                    <a:ext uri="{FF2B5EF4-FFF2-40B4-BE49-F238E27FC236}">
                      <a16:creationId xmlns:a16="http://schemas.microsoft.com/office/drawing/2014/main" id="{2187A556-409E-6889-0F37-813268544128}"/>
                    </a:ext>
                  </a:extLst>
                </p:cNvPr>
                <p:cNvSpPr/>
                <p:nvPr/>
              </p:nvSpPr>
              <p:spPr bwMode="auto">
                <a:xfrm>
                  <a:off x="10469397" y="2674209"/>
                  <a:ext cx="2347716" cy="281221"/>
                </a:xfrm>
                <a:prstGeom prst="roundRect">
                  <a:avLst>
                    <a:gd name="adj" fmla="val 15029"/>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Security</a:t>
                  </a:r>
                </a:p>
              </p:txBody>
            </p:sp>
          </p:grpSp>
        </p:grpSp>
        <p:sp>
          <p:nvSpPr>
            <p:cNvPr id="39" name="Rectangle: Rounded Corners 38">
              <a:extLst>
                <a:ext uri="{FF2B5EF4-FFF2-40B4-BE49-F238E27FC236}">
                  <a16:creationId xmlns:a16="http://schemas.microsoft.com/office/drawing/2014/main" id="{00F79207-D625-A782-F482-79415D457CB0}"/>
                </a:ext>
              </a:extLst>
            </p:cNvPr>
            <p:cNvSpPr/>
            <p:nvPr/>
          </p:nvSpPr>
          <p:spPr bwMode="auto">
            <a:xfrm>
              <a:off x="1891715" y="4083675"/>
              <a:ext cx="8275173" cy="801872"/>
            </a:xfrm>
            <a:prstGeom prst="roundRect">
              <a:avLst>
                <a:gd name="adj" fmla="val 11901"/>
              </a:avLst>
            </a:prstGeom>
            <a:solidFill>
              <a:srgbClr val="CCCCCC"/>
            </a:soli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Foundation</a:t>
              </a:r>
              <a:b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br>
              <a: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Model</a:t>
              </a:r>
              <a:b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br>
              <a: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Access</a:t>
              </a:r>
              <a:endParaRPr kumimoji="0" lang="en-DE"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endParaRPr>
            </a:p>
          </p:txBody>
        </p:sp>
        <p:grpSp>
          <p:nvGrpSpPr>
            <p:cNvPr id="40" name="Group 39">
              <a:extLst>
                <a:ext uri="{FF2B5EF4-FFF2-40B4-BE49-F238E27FC236}">
                  <a16:creationId xmlns:a16="http://schemas.microsoft.com/office/drawing/2014/main" id="{B6E15D79-C757-7747-6B2A-197990C38077}"/>
                </a:ext>
              </a:extLst>
            </p:cNvPr>
            <p:cNvGrpSpPr/>
            <p:nvPr/>
          </p:nvGrpSpPr>
          <p:grpSpPr>
            <a:xfrm>
              <a:off x="3264137" y="4179558"/>
              <a:ext cx="6831346" cy="614441"/>
              <a:chOff x="3072984" y="4064936"/>
              <a:chExt cx="7292145" cy="614441"/>
            </a:xfrm>
            <a:solidFill>
              <a:srgbClr val="999999"/>
            </a:solidFill>
          </p:grpSpPr>
          <p:sp>
            <p:nvSpPr>
              <p:cNvPr id="48" name="Rectangle: Rounded Corners 47">
                <a:extLst>
                  <a:ext uri="{FF2B5EF4-FFF2-40B4-BE49-F238E27FC236}">
                    <a16:creationId xmlns:a16="http://schemas.microsoft.com/office/drawing/2014/main" id="{93F14652-7F2F-FF5E-310C-DF80DBF8C61B}"/>
                  </a:ext>
                </a:extLst>
              </p:cNvPr>
              <p:cNvSpPr/>
              <p:nvPr/>
            </p:nvSpPr>
            <p:spPr bwMode="auto">
              <a:xfrm>
                <a:off x="3072984" y="4064936"/>
                <a:ext cx="1756942" cy="614441"/>
              </a:xfrm>
              <a:prstGeom prst="roundRect">
                <a:avLst>
                  <a:gd name="adj" fmla="val 8311"/>
                </a:avLst>
              </a:prstGeom>
              <a:grpFill/>
              <a:ln w="9525" cap="flat">
                <a:noFill/>
                <a:prstDash val="solid"/>
                <a:miter/>
              </a:ln>
            </p:spPr>
            <p:txBody>
              <a:bodyPr lIns="91440" tIns="45720" rIns="91440" bIns="45720"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72"/>
                    <a:ea typeface="+mn-ea"/>
                    <a:cs typeface="72" panose="020B0503030000000003" pitchFamily="34" charset="0"/>
                  </a:rPr>
                  <a:t>Built by SAP*</a:t>
                </a:r>
              </a:p>
            </p:txBody>
          </p:sp>
          <p:sp>
            <p:nvSpPr>
              <p:cNvPr id="49" name="Rectangle: Rounded Corners 48">
                <a:extLst>
                  <a:ext uri="{FF2B5EF4-FFF2-40B4-BE49-F238E27FC236}">
                    <a16:creationId xmlns:a16="http://schemas.microsoft.com/office/drawing/2014/main" id="{61952746-DFBC-31B7-4EF6-3D0601E397B0}"/>
                  </a:ext>
                </a:extLst>
              </p:cNvPr>
              <p:cNvSpPr/>
              <p:nvPr/>
            </p:nvSpPr>
            <p:spPr bwMode="auto">
              <a:xfrm>
                <a:off x="4918050" y="4064936"/>
                <a:ext cx="1756944" cy="614441"/>
              </a:xfrm>
              <a:prstGeom prst="roundRect">
                <a:avLst>
                  <a:gd name="adj" fmla="val 7795"/>
                </a:avLst>
              </a:prstGeom>
              <a:grp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72" panose="020B0503030000000003" pitchFamily="34" charset="0"/>
                    <a:ea typeface="+mn-ea"/>
                    <a:cs typeface="72" panose="020B0503030000000003" pitchFamily="34" charset="0"/>
                  </a:rPr>
                  <a:t>Custom</a:t>
                </a:r>
              </a:p>
            </p:txBody>
          </p:sp>
          <p:sp>
            <p:nvSpPr>
              <p:cNvPr id="50" name="Rectangle: Rounded Corners 49">
                <a:extLst>
                  <a:ext uri="{FF2B5EF4-FFF2-40B4-BE49-F238E27FC236}">
                    <a16:creationId xmlns:a16="http://schemas.microsoft.com/office/drawing/2014/main" id="{2F6615D2-DF6D-AE81-08C2-0AEC9CF52F5E}"/>
                  </a:ext>
                </a:extLst>
              </p:cNvPr>
              <p:cNvSpPr/>
              <p:nvPr/>
            </p:nvSpPr>
            <p:spPr bwMode="auto">
              <a:xfrm>
                <a:off x="6763116" y="4064936"/>
                <a:ext cx="3602013" cy="614441"/>
              </a:xfrm>
              <a:prstGeom prst="roundRect">
                <a:avLst>
                  <a:gd name="adj" fmla="val 7234"/>
                </a:avLst>
              </a:prstGeom>
              <a:grpFill/>
              <a:ln w="9525" cap="flat">
                <a:noFill/>
                <a:prstDash val="solid"/>
                <a:miter/>
              </a:ln>
            </p:spPr>
            <p:txBody>
              <a:bodyPr lIns="91440" tIns="45720" rIns="91440" bIns="45720"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3" marR="0" lvl="0" indent="0" algn="l" defTabSz="233363"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72"/>
                    <a:ea typeface="+mn-ea"/>
                    <a:cs typeface="72" panose="020B0503030000000003" pitchFamily="34" charset="0"/>
                  </a:rPr>
                  <a:t>Built by </a:t>
                </a:r>
                <a:br>
                  <a:rPr kumimoji="0" lang="en-US" sz="1050" b="0" i="0" u="none" strike="noStrike" kern="1200" cap="none" spc="0" normalizeH="0" baseline="0" noProof="0">
                    <a:ln>
                      <a:noFill/>
                    </a:ln>
                    <a:solidFill>
                      <a:srgbClr val="FFFFFF"/>
                    </a:solidFill>
                    <a:effectLst/>
                    <a:uLnTx/>
                    <a:uFillTx/>
                    <a:latin typeface="72"/>
                    <a:ea typeface="+mn-ea"/>
                    <a:cs typeface="72" panose="020B0503030000000003" pitchFamily="34" charset="0"/>
                  </a:rPr>
                </a:br>
                <a:r>
                  <a:rPr kumimoji="0" lang="en-US" sz="1050" b="0" i="0" u="none" strike="noStrike" kern="1200" cap="none" spc="0" normalizeH="0" baseline="0" noProof="0">
                    <a:ln>
                      <a:noFill/>
                    </a:ln>
                    <a:solidFill>
                      <a:srgbClr val="FFFFFF"/>
                    </a:solidFill>
                    <a:effectLst/>
                    <a:uLnTx/>
                    <a:uFillTx/>
                    <a:latin typeface="72"/>
                    <a:ea typeface="+mn-ea"/>
                    <a:cs typeface="72" panose="020B0503030000000003" pitchFamily="34" charset="0"/>
                  </a:rPr>
                  <a:t>Partners</a:t>
                </a:r>
                <a:endParaRPr kumimoji="0" lang="en-US" sz="1050" b="0" i="0" u="none" strike="noStrike" kern="1200" cap="none" spc="0" normalizeH="0" baseline="0" noProof="0">
                  <a:ln>
                    <a:noFill/>
                  </a:ln>
                  <a:solidFill>
                    <a:srgbClr val="FFFFFF"/>
                  </a:solidFill>
                  <a:effectLst/>
                  <a:uLnTx/>
                  <a:uFillTx/>
                  <a:latin typeface="72" panose="020B0503030000000003" pitchFamily="34" charset="0"/>
                  <a:ea typeface="+mn-ea"/>
                  <a:cs typeface="72" panose="020B0503030000000003" pitchFamily="34" charset="0"/>
                </a:endParaRPr>
              </a:p>
            </p:txBody>
          </p:sp>
        </p:grpSp>
        <p:sp>
          <p:nvSpPr>
            <p:cNvPr id="41" name="Rectangle: Rounded Corners 40">
              <a:extLst>
                <a:ext uri="{FF2B5EF4-FFF2-40B4-BE49-F238E27FC236}">
                  <a16:creationId xmlns:a16="http://schemas.microsoft.com/office/drawing/2014/main" id="{A9618209-7C94-6269-7594-2AEF0D3A9DEA}"/>
                </a:ext>
              </a:extLst>
            </p:cNvPr>
            <p:cNvSpPr/>
            <p:nvPr/>
          </p:nvSpPr>
          <p:spPr bwMode="auto">
            <a:xfrm>
              <a:off x="1729791" y="5115214"/>
              <a:ext cx="8561084" cy="801872"/>
            </a:xfrm>
            <a:prstGeom prst="roundRect">
              <a:avLst>
                <a:gd name="adj" fmla="val 11901"/>
              </a:avLst>
            </a:prstGeom>
            <a:gradFill>
              <a:gsLst>
                <a:gs pos="0">
                  <a:srgbClr val="4394FF"/>
                </a:gs>
                <a:gs pos="50000">
                  <a:srgbClr val="2374F5"/>
                </a:gs>
                <a:gs pos="100000">
                  <a:srgbClr val="0B5CDD"/>
                </a:gs>
              </a:gsLst>
              <a:lin ang="243261"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0" algn="l" defTabSz="913578"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Business Data</a:t>
              </a:r>
              <a:b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br>
              <a:r>
                <a:rPr kumimoji="0" lang="en-US"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rPr>
                <a:t>and Context</a:t>
              </a:r>
              <a:endParaRPr kumimoji="0" lang="en-DE" sz="1300" b="1" i="0" u="none" strike="noStrike" kern="1200" cap="none" spc="0" normalizeH="0" baseline="0" noProof="0">
                <a:ln>
                  <a:noFill/>
                </a:ln>
                <a:gradFill flip="none" rotWithShape="1">
                  <a:gsLst>
                    <a:gs pos="0">
                      <a:srgbClr val="FFFFFF"/>
                    </a:gs>
                    <a:gs pos="100000">
                      <a:srgbClr val="FFFFFF"/>
                    </a:gs>
                  </a:gsLst>
                  <a:lin ang="0" scaled="1"/>
                  <a:tileRect/>
                </a:gradFill>
                <a:effectLst/>
                <a:uLnTx/>
                <a:uFillTx/>
                <a:latin typeface="72" panose="020B0503030000000003" pitchFamily="34" charset="0"/>
                <a:ea typeface="+mn-ea"/>
                <a:cs typeface="72" panose="020B0503030000000003" pitchFamily="34" charset="0"/>
              </a:endParaRPr>
            </a:p>
          </p:txBody>
        </p:sp>
        <p:grpSp>
          <p:nvGrpSpPr>
            <p:cNvPr id="42" name="Group 41">
              <a:extLst>
                <a:ext uri="{FF2B5EF4-FFF2-40B4-BE49-F238E27FC236}">
                  <a16:creationId xmlns:a16="http://schemas.microsoft.com/office/drawing/2014/main" id="{69564457-098A-61CF-3BB2-7D4C056710AF}"/>
                </a:ext>
              </a:extLst>
            </p:cNvPr>
            <p:cNvGrpSpPr/>
            <p:nvPr/>
          </p:nvGrpSpPr>
          <p:grpSpPr>
            <a:xfrm>
              <a:off x="3264134" y="5210550"/>
              <a:ext cx="6902754" cy="614441"/>
              <a:chOff x="3072982" y="4064936"/>
              <a:chExt cx="7368371" cy="614441"/>
            </a:xfrm>
            <a:solidFill>
              <a:srgbClr val="ECF9FF"/>
            </a:solidFill>
          </p:grpSpPr>
          <p:sp>
            <p:nvSpPr>
              <p:cNvPr id="46" name="Rectangle: Rounded Corners 45">
                <a:extLst>
                  <a:ext uri="{FF2B5EF4-FFF2-40B4-BE49-F238E27FC236}">
                    <a16:creationId xmlns:a16="http://schemas.microsoft.com/office/drawing/2014/main" id="{231E3C9B-2188-4797-42CD-1189DA709EF5}"/>
                  </a:ext>
                </a:extLst>
              </p:cNvPr>
              <p:cNvSpPr/>
              <p:nvPr/>
            </p:nvSpPr>
            <p:spPr bwMode="auto">
              <a:xfrm>
                <a:off x="3072982" y="4064936"/>
                <a:ext cx="3475227" cy="614441"/>
              </a:xfrm>
              <a:prstGeom prst="roundRect">
                <a:avLst>
                  <a:gd name="adj" fmla="val 8311"/>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Vector Engine</a:t>
                </a:r>
              </a:p>
            </p:txBody>
          </p:sp>
          <p:sp>
            <p:nvSpPr>
              <p:cNvPr id="47" name="Rectangle: Rounded Corners 46">
                <a:extLst>
                  <a:ext uri="{FF2B5EF4-FFF2-40B4-BE49-F238E27FC236}">
                    <a16:creationId xmlns:a16="http://schemas.microsoft.com/office/drawing/2014/main" id="{42DC88E2-B2DD-D43F-EFAB-90BA90E8FBC7}"/>
                  </a:ext>
                </a:extLst>
              </p:cNvPr>
              <p:cNvSpPr/>
              <p:nvPr/>
            </p:nvSpPr>
            <p:spPr bwMode="auto">
              <a:xfrm>
                <a:off x="6756528" y="4064936"/>
                <a:ext cx="3684825" cy="614441"/>
              </a:xfrm>
              <a:prstGeom prst="roundRect">
                <a:avLst>
                  <a:gd name="adj" fmla="val 7234"/>
                </a:avLst>
              </a:prstGeom>
              <a:gradFill>
                <a:gsLst>
                  <a:gs pos="100000">
                    <a:srgbClr val="89D2FF"/>
                  </a:gs>
                  <a:gs pos="0">
                    <a:srgbClr val="B9E4FF"/>
                  </a:gs>
                </a:gsLst>
                <a:lin ang="2700000" scaled="1"/>
              </a:gra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78"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Application Data</a:t>
                </a:r>
              </a:p>
            </p:txBody>
          </p:sp>
        </p:grpSp>
        <p:sp>
          <p:nvSpPr>
            <p:cNvPr id="43" name="Rectangle: Rounded Corners 42">
              <a:extLst>
                <a:ext uri="{FF2B5EF4-FFF2-40B4-BE49-F238E27FC236}">
                  <a16:creationId xmlns:a16="http://schemas.microsoft.com/office/drawing/2014/main" id="{6A5F030E-85A9-65ED-661F-FE4CEA208F94}"/>
                </a:ext>
              </a:extLst>
            </p:cNvPr>
            <p:cNvSpPr/>
            <p:nvPr/>
          </p:nvSpPr>
          <p:spPr bwMode="auto">
            <a:xfrm>
              <a:off x="7549760" y="4227369"/>
              <a:ext cx="2476888" cy="502920"/>
            </a:xfrm>
            <a:prstGeom prst="roundRect">
              <a:avLst>
                <a:gd name="adj" fmla="val 7234"/>
              </a:avLst>
            </a:prstGeom>
            <a:solidFill>
              <a:srgbClr val="CCCCCC"/>
            </a:solidFill>
            <a:ln w="9525" cap="flat">
              <a:noFill/>
              <a:prstDash val="solid"/>
              <a:miter/>
            </a:ln>
          </p:spPr>
          <p:txBody>
            <a:bodyPr rtlCol="0" anchor="ct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578"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p:txBody>
        </p:sp>
        <p:sp>
          <p:nvSpPr>
            <p:cNvPr id="44" name="Textfeld 28">
              <a:extLst>
                <a:ext uri="{FF2B5EF4-FFF2-40B4-BE49-F238E27FC236}">
                  <a16:creationId xmlns:a16="http://schemas.microsoft.com/office/drawing/2014/main" id="{2EC29722-9579-8586-9A03-F00FEF89A9FF}"/>
                </a:ext>
              </a:extLst>
            </p:cNvPr>
            <p:cNvSpPr txBox="1"/>
            <p:nvPr/>
          </p:nvSpPr>
          <p:spPr>
            <a:xfrm>
              <a:off x="7658596" y="4255474"/>
              <a:ext cx="1129608" cy="348813"/>
            </a:xfrm>
            <a:prstGeom prst="rect">
              <a:avLst/>
            </a:prstGeom>
            <a:noFill/>
          </p:spPr>
          <p:txBody>
            <a:bodyPr wrap="square" lIns="0" tIns="0" rIns="0" bIns="0" rtlCol="0">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700" b="1"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AVAILABLE</a:t>
              </a:r>
            </a:p>
            <a:p>
              <a:pPr marL="57150" marR="0" lvl="0" indent="-57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Microsoft Azure </a:t>
              </a:r>
              <a:r>
                <a:rPr kumimoji="0" lang="en-US" sz="700" b="0" i="0" u="none" strike="noStrike" kern="1200" cap="none" spc="0" normalizeH="0" baseline="0" noProof="0" err="1">
                  <a:ln>
                    <a:noFill/>
                  </a:ln>
                  <a:solidFill>
                    <a:srgbClr val="000000"/>
                  </a:solidFill>
                  <a:effectLst/>
                  <a:uLnTx/>
                  <a:uFillTx/>
                  <a:latin typeface="72" panose="020B0503030000000003" pitchFamily="34" charset="0"/>
                  <a:ea typeface="+mn-ea"/>
                  <a:cs typeface="72" panose="020B0503030000000003" pitchFamily="34" charset="0"/>
                </a:rPr>
                <a:t>OpenAI</a:t>
              </a:r>
              <a:endParaRPr kumimoji="0" lang="en-US" sz="7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endParaRPr>
            </a:p>
            <a:p>
              <a:pPr marL="57150" marR="0" lvl="0" indent="-571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7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Falcon</a:t>
              </a:r>
            </a:p>
          </p:txBody>
        </p:sp>
        <p:sp>
          <p:nvSpPr>
            <p:cNvPr id="45" name="Textfeld 28">
              <a:extLst>
                <a:ext uri="{FF2B5EF4-FFF2-40B4-BE49-F238E27FC236}">
                  <a16:creationId xmlns:a16="http://schemas.microsoft.com/office/drawing/2014/main" id="{98A8F8B5-4D66-18DB-5CAF-809443644D76}"/>
                </a:ext>
              </a:extLst>
            </p:cNvPr>
            <p:cNvSpPr txBox="1"/>
            <p:nvPr/>
          </p:nvSpPr>
          <p:spPr>
            <a:xfrm>
              <a:off x="8788204" y="4255473"/>
              <a:ext cx="1175948" cy="348813"/>
            </a:xfrm>
            <a:prstGeom prst="rect">
              <a:avLst/>
            </a:prstGeom>
            <a:noFill/>
          </p:spPr>
          <p:txBody>
            <a:bodyPr wrap="square" lIns="0" tIns="0" rIns="0" bIns="0" rtlCol="0">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700" b="1"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UPCOMING</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700" b="0" i="0" u="none" strike="noStrike" kern="1200" cap="none" spc="0" normalizeH="0" baseline="0" noProof="0">
                  <a:ln>
                    <a:noFill/>
                  </a:ln>
                  <a:solidFill>
                    <a:srgbClr val="000000"/>
                  </a:solidFill>
                  <a:effectLst/>
                  <a:uLnTx/>
                  <a:uFillTx/>
                  <a:latin typeface="72" panose="020B0503030000000003" pitchFamily="34" charset="0"/>
                  <a:ea typeface="+mn-ea"/>
                  <a:cs typeface="72" panose="020B0503030000000003" pitchFamily="34" charset="0"/>
                </a:rPr>
                <a:t>Additional foundation models being added</a:t>
              </a:r>
            </a:p>
          </p:txBody>
        </p:sp>
      </p:grpSp>
    </p:spTree>
    <p:extLst>
      <p:ext uri="{BB962C8B-B14F-4D97-AF65-F5344CB8AC3E}">
        <p14:creationId xmlns:p14="http://schemas.microsoft.com/office/powerpoint/2010/main" val="28122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9E3C8-FD85-AC25-BB0C-B649B2B400EE}"/>
              </a:ext>
            </a:extLst>
          </p:cNvPr>
          <p:cNvSpPr>
            <a:spLocks noGrp="1"/>
          </p:cNvSpPr>
          <p:nvPr>
            <p:ph type="body" idx="14"/>
          </p:nvPr>
        </p:nvSpPr>
        <p:spPr/>
        <p:txBody>
          <a:bodyPr/>
          <a:lstStyle/>
          <a:p>
            <a:r>
              <a:rPr lang="en-US" dirty="0"/>
              <a:t>Use cases for proof of concept ​</a:t>
            </a:r>
            <a:endParaRPr lang="en-FI" dirty="0"/>
          </a:p>
        </p:txBody>
      </p:sp>
      <p:sp>
        <p:nvSpPr>
          <p:cNvPr id="3" name="Text Placeholder 2">
            <a:extLst>
              <a:ext uri="{FF2B5EF4-FFF2-40B4-BE49-F238E27FC236}">
                <a16:creationId xmlns:a16="http://schemas.microsoft.com/office/drawing/2014/main" id="{47117D54-B257-2623-D3BE-104F95206A90}"/>
              </a:ext>
            </a:extLst>
          </p:cNvPr>
          <p:cNvSpPr>
            <a:spLocks noGrp="1"/>
          </p:cNvSpPr>
          <p:nvPr>
            <p:ph type="body" sz="quarter" idx="18"/>
          </p:nvPr>
        </p:nvSpPr>
        <p:spPr>
          <a:xfrm>
            <a:off x="339054" y="1638300"/>
            <a:ext cx="11128696" cy="4671909"/>
          </a:xfrm>
        </p:spPr>
        <p:txBody>
          <a:bodyPr>
            <a:noAutofit/>
          </a:bodyPr>
          <a:lstStyle/>
          <a:p>
            <a:pPr marL="0" indent="0">
              <a:buNone/>
            </a:pPr>
            <a:r>
              <a:rPr lang="en-US" sz="1800" dirty="0">
                <a:latin typeface="Aptos" panose="020B0004020202020204" pitchFamily="34" charset="0"/>
              </a:rPr>
              <a:t>Use case 1​</a:t>
            </a:r>
          </a:p>
          <a:p>
            <a:pPr marL="0" indent="0">
              <a:buNone/>
            </a:pPr>
            <a:r>
              <a:rPr lang="en-US" sz="1800" dirty="0">
                <a:latin typeface="Aptos" panose="020B0004020202020204" pitchFamily="34" charset="0"/>
              </a:rPr>
              <a:t>Creating an AI Chatbot for Equipment-Related Inquiries.​</a:t>
            </a:r>
          </a:p>
          <a:p>
            <a:pPr marL="0" indent="0">
              <a:buNone/>
            </a:pPr>
            <a:r>
              <a:rPr lang="en-US" sz="1800" dirty="0">
                <a:latin typeface="Aptos" panose="020B0004020202020204" pitchFamily="34" charset="0"/>
              </a:rPr>
              <a:t>For example : ​</a:t>
            </a:r>
          </a:p>
          <a:p>
            <a:r>
              <a:rPr lang="en-US" sz="1800" dirty="0">
                <a:latin typeface="Aptos" panose="020B0004020202020204" pitchFamily="34" charset="0"/>
              </a:rPr>
              <a:t>Request failure history of e.g. equipment 7 ( Central Electrical Station ) related to functional location 02-01-01-01-02-01  (Profile straightening line) : data source S/4​</a:t>
            </a:r>
          </a:p>
          <a:p>
            <a:r>
              <a:rPr lang="en-US" sz="1800" dirty="0">
                <a:latin typeface="Aptos" panose="020B0004020202020204" pitchFamily="34" charset="0"/>
              </a:rPr>
              <a:t>Request information on suitable electrical spare parts for equipment 7 ( Central Electrical Station ) related to functional location 02-01-01-01-02-01 (Profile straightening line . Data sources: BOM from S/4 and equipment manual PDF.​</a:t>
            </a:r>
          </a:p>
          <a:p>
            <a:endParaRPr lang="en-US" sz="1800" dirty="0">
              <a:latin typeface="Aptos" panose="020B0004020202020204" pitchFamily="34" charset="0"/>
            </a:endParaRPr>
          </a:p>
          <a:p>
            <a:pPr marL="0" indent="0">
              <a:buNone/>
            </a:pPr>
            <a:r>
              <a:rPr lang="en-US" sz="1800" dirty="0">
                <a:latin typeface="Aptos" panose="020B0004020202020204" pitchFamily="34" charset="0"/>
              </a:rPr>
              <a:t>NB : The equipment manual PDF should be linked to the SAP equipment ID e.g. equipment 7 ( Central Electrical Station ) related to functional location 02-01-01-01-02-01 (Profile straightening line). Additionally, a valid equipment list from Meyer, containing high-quality data (including PDFs, S/4 data, and potential 'ChatGPT'-style insights), is required for the above use case​</a:t>
            </a:r>
            <a:endParaRPr lang="en-FI" sz="1800" dirty="0">
              <a:latin typeface="Aptos" panose="020B0004020202020204" pitchFamily="34" charset="0"/>
            </a:endParaRPr>
          </a:p>
        </p:txBody>
      </p:sp>
      <p:sp>
        <p:nvSpPr>
          <p:cNvPr id="4" name="Date Placeholder 3">
            <a:extLst>
              <a:ext uri="{FF2B5EF4-FFF2-40B4-BE49-F238E27FC236}">
                <a16:creationId xmlns:a16="http://schemas.microsoft.com/office/drawing/2014/main" id="{403EDAE8-9A18-E259-1F87-46EC94E09125}"/>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44B2EA6B-DA51-7D31-9A01-AEF43D398A44}"/>
              </a:ext>
            </a:extLst>
          </p:cNvPr>
          <p:cNvSpPr>
            <a:spLocks noGrp="1"/>
          </p:cNvSpPr>
          <p:nvPr>
            <p:ph type="ftr" sz="quarter" idx="20"/>
          </p:nvPr>
        </p:nvSpPr>
        <p:spPr/>
        <p:txBody>
          <a:bodyPr/>
          <a:lstStyle/>
          <a:p>
            <a:r>
              <a:rPr lang="en-GB"/>
              <a:t>CONFIDENTIAL</a:t>
            </a:r>
            <a:endParaRPr lang="en-FI" dirty="0"/>
          </a:p>
        </p:txBody>
      </p:sp>
      <p:sp>
        <p:nvSpPr>
          <p:cNvPr id="6" name="Slide Number Placeholder 5">
            <a:extLst>
              <a:ext uri="{FF2B5EF4-FFF2-40B4-BE49-F238E27FC236}">
                <a16:creationId xmlns:a16="http://schemas.microsoft.com/office/drawing/2014/main" id="{12F9CA1B-9C6D-DF47-C060-64B119CEE92F}"/>
              </a:ext>
            </a:extLst>
          </p:cNvPr>
          <p:cNvSpPr>
            <a:spLocks noGrp="1"/>
          </p:cNvSpPr>
          <p:nvPr>
            <p:ph type="sldNum" sz="quarter" idx="21"/>
          </p:nvPr>
        </p:nvSpPr>
        <p:spPr/>
        <p:txBody>
          <a:bodyPr/>
          <a:lstStyle/>
          <a:p>
            <a:fld id="{53240F57-0F49-4240-84D5-BBD9F51A28E9}" type="slidenum">
              <a:rPr lang="fi-FI" smtClean="0"/>
              <a:pPr/>
              <a:t>4</a:t>
            </a:fld>
            <a:endParaRPr lang="fi-FI"/>
          </a:p>
        </p:txBody>
      </p:sp>
    </p:spTree>
    <p:extLst>
      <p:ext uri="{BB962C8B-B14F-4D97-AF65-F5344CB8AC3E}">
        <p14:creationId xmlns:p14="http://schemas.microsoft.com/office/powerpoint/2010/main" val="47269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2CEA-EC08-357A-DDD9-8CF738BFAB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4ED7B04-2AED-7CC6-A108-8043EBE00C84}"/>
              </a:ext>
            </a:extLst>
          </p:cNvPr>
          <p:cNvSpPr>
            <a:spLocks noGrp="1"/>
          </p:cNvSpPr>
          <p:nvPr>
            <p:ph type="body" idx="14"/>
          </p:nvPr>
        </p:nvSpPr>
        <p:spPr/>
        <p:txBody>
          <a:bodyPr/>
          <a:lstStyle/>
          <a:p>
            <a:r>
              <a:rPr lang="en-US" dirty="0" err="1"/>
              <a:t>Poc</a:t>
            </a:r>
            <a:r>
              <a:rPr lang="en-US" dirty="0"/>
              <a:t> Use case 1: Introducing the PoC : Plant-Ops Assistant</a:t>
            </a:r>
            <a:endParaRPr lang="en-FI" dirty="0"/>
          </a:p>
        </p:txBody>
      </p:sp>
      <p:sp>
        <p:nvSpPr>
          <p:cNvPr id="3" name="Text Placeholder 2">
            <a:extLst>
              <a:ext uri="{FF2B5EF4-FFF2-40B4-BE49-F238E27FC236}">
                <a16:creationId xmlns:a16="http://schemas.microsoft.com/office/drawing/2014/main" id="{46DA3B33-D6A3-7B75-3D17-68C938C391A5}"/>
              </a:ext>
            </a:extLst>
          </p:cNvPr>
          <p:cNvSpPr>
            <a:spLocks noGrp="1"/>
          </p:cNvSpPr>
          <p:nvPr>
            <p:ph type="body" sz="quarter" idx="18"/>
          </p:nvPr>
        </p:nvSpPr>
        <p:spPr>
          <a:xfrm>
            <a:off x="339055" y="1386630"/>
            <a:ext cx="5818464" cy="4923579"/>
          </a:xfrm>
          <a:ln>
            <a:solidFill>
              <a:srgbClr val="1E1E1E"/>
            </a:solidFill>
          </a:ln>
        </p:spPr>
        <p:txBody>
          <a:bodyPr>
            <a:noAutofit/>
          </a:bodyPr>
          <a:lstStyle/>
          <a:p>
            <a:pPr marL="0" indent="0">
              <a:buNone/>
            </a:pPr>
            <a:r>
              <a:rPr lang="en-US" sz="1400" b="1" dirty="0">
                <a:latin typeface="Aptos" panose="020B0004020202020204" pitchFamily="34" charset="0"/>
              </a:rPr>
              <a:t>Scope</a:t>
            </a:r>
          </a:p>
          <a:p>
            <a:pPr>
              <a:buFont typeface="Wingdings" panose="05000000000000000000" pitchFamily="2" charset="2"/>
              <a:buChar char="q"/>
            </a:pPr>
            <a:r>
              <a:rPr lang="en-US" sz="1400" b="1" dirty="0">
                <a:latin typeface="Aptos" panose="020B0004020202020204" pitchFamily="34" charset="0"/>
              </a:rPr>
              <a:t>Natural Language Chatbot</a:t>
            </a:r>
          </a:p>
          <a:p>
            <a:pPr marL="0" indent="0">
              <a:spcBef>
                <a:spcPts val="0"/>
              </a:spcBef>
              <a:buNone/>
            </a:pPr>
            <a:r>
              <a:rPr lang="en-US" sz="1400" dirty="0">
                <a:latin typeface="Aptos" panose="020B0004020202020204" pitchFamily="34" charset="0"/>
              </a:rPr>
              <a:t>Interact with </a:t>
            </a:r>
            <a:r>
              <a:rPr lang="en-US" sz="1400" b="1" dirty="0" err="1">
                <a:solidFill>
                  <a:srgbClr val="002060"/>
                </a:solidFill>
                <a:latin typeface="Aptos" panose="020B0004020202020204" pitchFamily="34" charset="0"/>
              </a:rPr>
              <a:t>PlantOps</a:t>
            </a:r>
            <a:r>
              <a:rPr lang="en-US" sz="1400" b="1" dirty="0">
                <a:solidFill>
                  <a:srgbClr val="002060"/>
                </a:solidFill>
                <a:latin typeface="Aptos" panose="020B0004020202020204" pitchFamily="34" charset="0"/>
              </a:rPr>
              <a:t> Assistant </a:t>
            </a:r>
            <a:r>
              <a:rPr lang="en-US" sz="1400" dirty="0">
                <a:latin typeface="Aptos" panose="020B0004020202020204" pitchFamily="34" charset="0"/>
              </a:rPr>
              <a:t>using plain language questions and generic question which can be answered by general knowledge like</a:t>
            </a:r>
          </a:p>
          <a:p>
            <a:pPr marL="0" indent="0">
              <a:spcBef>
                <a:spcPts val="0"/>
              </a:spcBef>
              <a:buNone/>
            </a:pPr>
            <a:r>
              <a:rPr lang="en-US" sz="1400" dirty="0">
                <a:latin typeface="Aptos" panose="020B0004020202020204" pitchFamily="34" charset="0"/>
              </a:rPr>
              <a:t>“How many shipyards do Meyer Turku have?”</a:t>
            </a:r>
          </a:p>
          <a:p>
            <a:pPr marL="0" indent="0">
              <a:spcBef>
                <a:spcPts val="0"/>
              </a:spcBef>
              <a:buNone/>
            </a:pPr>
            <a:r>
              <a:rPr lang="en-US" sz="1400" dirty="0">
                <a:latin typeface="Aptos" panose="020B0004020202020204" pitchFamily="34" charset="0"/>
              </a:rPr>
              <a:t>"</a:t>
            </a:r>
            <a:r>
              <a:rPr lang="en-US" sz="1400" i="1" dirty="0">
                <a:latin typeface="Aptos" panose="020B0004020202020204" pitchFamily="34" charset="0"/>
              </a:rPr>
              <a:t>What is the failure history of Equipment 7?“</a:t>
            </a:r>
          </a:p>
          <a:p>
            <a:pPr>
              <a:buFont typeface="Wingdings" panose="05000000000000000000" pitchFamily="2" charset="2"/>
              <a:buChar char="q"/>
            </a:pPr>
            <a:r>
              <a:rPr lang="en-US" sz="1400" b="1" dirty="0">
                <a:latin typeface="Aptos" panose="020B0004020202020204" pitchFamily="34" charset="0"/>
              </a:rPr>
              <a:t>AI-Powered Troubleshooting</a:t>
            </a:r>
          </a:p>
          <a:p>
            <a:pPr lvl="1"/>
            <a:r>
              <a:rPr lang="en-US" sz="1200" dirty="0">
                <a:latin typeface="Aptos" panose="020B0004020202020204" pitchFamily="34" charset="0"/>
              </a:rPr>
              <a:t>Integrates SAP Generative AI Hub + CAP LLM plugin</a:t>
            </a:r>
          </a:p>
          <a:p>
            <a:pPr lvl="1"/>
            <a:r>
              <a:rPr lang="en-US" sz="1200" dirty="0">
                <a:latin typeface="Aptos" panose="020B0004020202020204" pitchFamily="34" charset="0"/>
              </a:rPr>
              <a:t>Retrieves context-rich answers from manuals and backend systems</a:t>
            </a:r>
          </a:p>
          <a:p>
            <a:pPr>
              <a:buFont typeface="Wingdings" panose="05000000000000000000" pitchFamily="2" charset="2"/>
              <a:buChar char="q"/>
            </a:pPr>
            <a:r>
              <a:rPr lang="en-US" sz="1400" b="1" dirty="0">
                <a:latin typeface="Aptos" panose="020B0004020202020204" pitchFamily="34" charset="0"/>
              </a:rPr>
              <a:t>Live SAP Data Access</a:t>
            </a:r>
          </a:p>
          <a:p>
            <a:pPr marL="0" indent="0">
              <a:buNone/>
            </a:pPr>
            <a:r>
              <a:rPr lang="en-US" sz="1400" dirty="0">
                <a:latin typeface="Aptos" panose="020B0004020202020204" pitchFamily="34" charset="0"/>
              </a:rPr>
              <a:t>Connected to S/4HANA using standard SAP APIs:</a:t>
            </a:r>
          </a:p>
          <a:p>
            <a:pPr lvl="1"/>
            <a:r>
              <a:rPr lang="en-US" sz="1200" dirty="0">
                <a:latin typeface="Aptos" panose="020B0004020202020204" pitchFamily="34" charset="0"/>
              </a:rPr>
              <a:t>Maintenance Notification</a:t>
            </a:r>
          </a:p>
          <a:p>
            <a:pPr lvl="1"/>
            <a:r>
              <a:rPr lang="en-US" sz="1200" dirty="0">
                <a:latin typeface="Aptos" panose="020B0004020202020204" pitchFamily="34" charset="0"/>
              </a:rPr>
              <a:t>Maintenance Order</a:t>
            </a:r>
          </a:p>
          <a:p>
            <a:pPr lvl="1"/>
            <a:r>
              <a:rPr lang="en-US" sz="1200" dirty="0">
                <a:latin typeface="Aptos" panose="020B0004020202020204" pitchFamily="34" charset="0"/>
              </a:rPr>
              <a:t>Equipment Details</a:t>
            </a:r>
          </a:p>
          <a:p>
            <a:pPr lvl="1"/>
            <a:r>
              <a:rPr lang="en-US" sz="1200" dirty="0">
                <a:latin typeface="Aptos" panose="020B0004020202020204" pitchFamily="34" charset="0"/>
              </a:rPr>
              <a:t>Functional Location</a:t>
            </a:r>
          </a:p>
          <a:p>
            <a:pPr>
              <a:buFont typeface="Wingdings" panose="05000000000000000000" pitchFamily="2" charset="2"/>
              <a:buChar char="q"/>
            </a:pPr>
            <a:r>
              <a:rPr lang="en-US" sz="1400" b="1" dirty="0">
                <a:latin typeface="Aptos" panose="020B0004020202020204" pitchFamily="34" charset="0"/>
              </a:rPr>
              <a:t>Document Semantic Search</a:t>
            </a:r>
          </a:p>
          <a:p>
            <a:pPr lvl="1"/>
            <a:r>
              <a:rPr lang="en-US" sz="1200" dirty="0">
                <a:latin typeface="Aptos" panose="020B0004020202020204" pitchFamily="34" charset="0"/>
              </a:rPr>
              <a:t>Upload multiple PDF manuals (we used 5 for the PoC)</a:t>
            </a:r>
          </a:p>
          <a:p>
            <a:pPr lvl="1"/>
            <a:r>
              <a:rPr lang="en-US" sz="1200" dirty="0">
                <a:latin typeface="Aptos" panose="020B0004020202020204" pitchFamily="34" charset="0"/>
              </a:rPr>
              <a:t>Documents vectorized and stored in SAP HANA Cloud Vector Engine</a:t>
            </a:r>
          </a:p>
          <a:p>
            <a:pPr lvl="1"/>
            <a:r>
              <a:rPr lang="en-US" sz="1200" dirty="0">
                <a:latin typeface="Aptos" panose="020B0004020202020204" pitchFamily="34" charset="0"/>
              </a:rPr>
              <a:t>AI retrieves relevant sections using similarity-based semantic search</a:t>
            </a:r>
          </a:p>
        </p:txBody>
      </p:sp>
      <p:sp>
        <p:nvSpPr>
          <p:cNvPr id="4" name="Date Placeholder 3">
            <a:extLst>
              <a:ext uri="{FF2B5EF4-FFF2-40B4-BE49-F238E27FC236}">
                <a16:creationId xmlns:a16="http://schemas.microsoft.com/office/drawing/2014/main" id="{3F20731A-9D2B-8386-89B2-95945DE9D0CD}"/>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12D4E9E7-9CEC-2B68-C13B-7E21BF4880C4}"/>
              </a:ext>
            </a:extLst>
          </p:cNvPr>
          <p:cNvSpPr>
            <a:spLocks noGrp="1"/>
          </p:cNvSpPr>
          <p:nvPr>
            <p:ph type="ftr" sz="quarter" idx="20"/>
          </p:nvPr>
        </p:nvSpPr>
        <p:spPr/>
        <p:txBody>
          <a:bodyPr/>
          <a:lstStyle/>
          <a:p>
            <a:r>
              <a:rPr lang="en-GB" dirty="0"/>
              <a:t>CONFIDENTIAL</a:t>
            </a:r>
            <a:endParaRPr lang="en-FI" dirty="0"/>
          </a:p>
        </p:txBody>
      </p:sp>
      <p:sp>
        <p:nvSpPr>
          <p:cNvPr id="6" name="Slide Number Placeholder 5">
            <a:extLst>
              <a:ext uri="{FF2B5EF4-FFF2-40B4-BE49-F238E27FC236}">
                <a16:creationId xmlns:a16="http://schemas.microsoft.com/office/drawing/2014/main" id="{74511B80-CA11-6791-C8D9-3F418B42E66D}"/>
              </a:ext>
            </a:extLst>
          </p:cNvPr>
          <p:cNvSpPr>
            <a:spLocks noGrp="1"/>
          </p:cNvSpPr>
          <p:nvPr>
            <p:ph type="sldNum" sz="quarter" idx="21"/>
          </p:nvPr>
        </p:nvSpPr>
        <p:spPr/>
        <p:txBody>
          <a:bodyPr/>
          <a:lstStyle/>
          <a:p>
            <a:fld id="{53240F57-0F49-4240-84D5-BBD9F51A28E9}" type="slidenum">
              <a:rPr lang="fi-FI" smtClean="0"/>
              <a:pPr/>
              <a:t>5</a:t>
            </a:fld>
            <a:endParaRPr lang="fi-FI"/>
          </a:p>
        </p:txBody>
      </p:sp>
      <p:sp>
        <p:nvSpPr>
          <p:cNvPr id="7" name="Text Placeholder 2">
            <a:extLst>
              <a:ext uri="{FF2B5EF4-FFF2-40B4-BE49-F238E27FC236}">
                <a16:creationId xmlns:a16="http://schemas.microsoft.com/office/drawing/2014/main" id="{A1E79EB6-DDEC-081C-1BDB-DB1D23CEFFAF}"/>
              </a:ext>
            </a:extLst>
          </p:cNvPr>
          <p:cNvSpPr txBox="1">
            <a:spLocks/>
          </p:cNvSpPr>
          <p:nvPr/>
        </p:nvSpPr>
        <p:spPr>
          <a:xfrm>
            <a:off x="6288246" y="1386630"/>
            <a:ext cx="5122179" cy="4923579"/>
          </a:xfrm>
          <a:prstGeom prst="rect">
            <a:avLst/>
          </a:prstGeom>
          <a:ln>
            <a:solidFill>
              <a:srgbClr val="1E1E1E"/>
            </a:solidFill>
          </a:ln>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400" b="1" dirty="0">
                <a:latin typeface="Aptos" panose="020B0004020202020204" pitchFamily="34" charset="0"/>
              </a:rPr>
              <a:t>Multilingual Support</a:t>
            </a:r>
          </a:p>
          <a:p>
            <a:pPr marL="0" indent="0">
              <a:buFont typeface="Arial" panose="020B0604020202020204" pitchFamily="34" charset="0"/>
              <a:buNone/>
            </a:pPr>
            <a:r>
              <a:rPr lang="en-US" sz="1400" dirty="0">
                <a:latin typeface="Aptos" panose="020B0004020202020204" pitchFamily="34" charset="0"/>
              </a:rPr>
              <a:t>Supports translation of queries and results (e.g., Finnish ↔ English)</a:t>
            </a:r>
          </a:p>
          <a:p>
            <a:pPr>
              <a:buFont typeface="Wingdings" panose="05000000000000000000" pitchFamily="2" charset="2"/>
              <a:buChar char="q"/>
            </a:pPr>
            <a:r>
              <a:rPr lang="en-US" sz="1400" b="1" dirty="0">
                <a:latin typeface="Aptos" panose="020B0004020202020204" pitchFamily="34" charset="0"/>
              </a:rPr>
              <a:t>Multiple Interface Options</a:t>
            </a:r>
          </a:p>
          <a:p>
            <a:pPr lvl="1"/>
            <a:r>
              <a:rPr lang="en-US" sz="1200" dirty="0">
                <a:highlight>
                  <a:srgbClr val="FFFF00"/>
                </a:highlight>
                <a:latin typeface="Aptos" panose="020B0004020202020204" pitchFamily="34" charset="0"/>
              </a:rPr>
              <a:t>Accessible via SAP Fiori UI or Microsoft Teams bot. Attempt to deploy to Workzone advanced deployment affected the local copy, hence we aborted the process as it may affect the customer demo.</a:t>
            </a:r>
          </a:p>
          <a:p>
            <a:pPr lvl="1"/>
            <a:r>
              <a:rPr lang="en-US" sz="1200" dirty="0">
                <a:latin typeface="Aptos" panose="020B0004020202020204" pitchFamily="34" charset="0"/>
              </a:rPr>
              <a:t>Responsive UI built using SAPUI5 / CAP app router</a:t>
            </a:r>
          </a:p>
          <a:p>
            <a:pPr>
              <a:buFont typeface="Wingdings" panose="05000000000000000000" pitchFamily="2" charset="2"/>
              <a:buChar char="q"/>
            </a:pPr>
            <a:r>
              <a:rPr lang="en-US" sz="1400" b="1" dirty="0">
                <a:latin typeface="Aptos" panose="020B0004020202020204" pitchFamily="34" charset="0"/>
              </a:rPr>
              <a:t>Document Upload Capability</a:t>
            </a:r>
          </a:p>
          <a:p>
            <a:pPr lvl="1"/>
            <a:r>
              <a:rPr lang="en-US" sz="1200" dirty="0">
                <a:latin typeface="Aptos" panose="020B0004020202020204" pitchFamily="34" charset="0"/>
              </a:rPr>
              <a:t>Easily ingest new equipment manuals into the knowledge base</a:t>
            </a:r>
          </a:p>
          <a:p>
            <a:pPr lvl="1"/>
            <a:r>
              <a:rPr lang="en-US" sz="1200" dirty="0">
                <a:latin typeface="Aptos" panose="020B0004020202020204" pitchFamily="34" charset="0"/>
              </a:rPr>
              <a:t>Scales for various types of PDF documents</a:t>
            </a:r>
            <a:endParaRPr lang="en-FI" sz="1200" dirty="0">
              <a:latin typeface="Aptos" panose="020B0004020202020204" pitchFamily="34" charset="0"/>
            </a:endParaRPr>
          </a:p>
        </p:txBody>
      </p:sp>
    </p:spTree>
    <p:extLst>
      <p:ext uri="{BB962C8B-B14F-4D97-AF65-F5344CB8AC3E}">
        <p14:creationId xmlns:p14="http://schemas.microsoft.com/office/powerpoint/2010/main" val="45790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A9759-CCEA-9CBC-2F56-0C97A78E4E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633768-894F-3FB4-E718-F6CD390D3E92}"/>
              </a:ext>
            </a:extLst>
          </p:cNvPr>
          <p:cNvSpPr>
            <a:spLocks noGrp="1"/>
          </p:cNvSpPr>
          <p:nvPr>
            <p:ph type="body" idx="14"/>
          </p:nvPr>
        </p:nvSpPr>
        <p:spPr/>
        <p:txBody>
          <a:bodyPr/>
          <a:lstStyle/>
          <a:p>
            <a:r>
              <a:rPr lang="en-US" dirty="0" err="1"/>
              <a:t>Poc</a:t>
            </a:r>
            <a:r>
              <a:rPr lang="en-US" dirty="0"/>
              <a:t> Use case 1: Introducing the PoC : Plant-Ops Assistant</a:t>
            </a:r>
            <a:endParaRPr lang="en-FI" dirty="0"/>
          </a:p>
        </p:txBody>
      </p:sp>
      <p:sp>
        <p:nvSpPr>
          <p:cNvPr id="3" name="Text Placeholder 2">
            <a:extLst>
              <a:ext uri="{FF2B5EF4-FFF2-40B4-BE49-F238E27FC236}">
                <a16:creationId xmlns:a16="http://schemas.microsoft.com/office/drawing/2014/main" id="{0F0AAFA6-88AD-6269-1EF0-946ABC529C53}"/>
              </a:ext>
            </a:extLst>
          </p:cNvPr>
          <p:cNvSpPr>
            <a:spLocks noGrp="1"/>
          </p:cNvSpPr>
          <p:nvPr>
            <p:ph type="body" sz="quarter" idx="18"/>
          </p:nvPr>
        </p:nvSpPr>
        <p:spPr>
          <a:xfrm>
            <a:off x="339055" y="1386630"/>
            <a:ext cx="10591800" cy="5039337"/>
          </a:xfrm>
          <a:ln>
            <a:solidFill>
              <a:srgbClr val="1E1E1E"/>
            </a:solidFill>
          </a:ln>
        </p:spPr>
        <p:txBody>
          <a:bodyPr>
            <a:noAutofit/>
          </a:bodyPr>
          <a:lstStyle/>
          <a:p>
            <a:pPr marL="0" indent="0">
              <a:buNone/>
            </a:pPr>
            <a:r>
              <a:rPr lang="en-US" sz="1200" b="1" dirty="0"/>
              <a:t>Technologies Used</a:t>
            </a:r>
          </a:p>
          <a:p>
            <a:pPr marL="0" indent="0">
              <a:buNone/>
            </a:pPr>
            <a:endParaRPr lang="en-US" sz="1200" dirty="0"/>
          </a:p>
          <a:p>
            <a:pPr marL="0" indent="0">
              <a:buNone/>
            </a:pPr>
            <a:endParaRPr lang="en-US" sz="1200" dirty="0"/>
          </a:p>
          <a:p>
            <a:pPr marL="0" indent="0">
              <a:buNone/>
            </a:pPr>
            <a:endParaRPr lang="en-US" sz="1200" dirty="0"/>
          </a:p>
        </p:txBody>
      </p:sp>
      <p:sp>
        <p:nvSpPr>
          <p:cNvPr id="4" name="Date Placeholder 3">
            <a:extLst>
              <a:ext uri="{FF2B5EF4-FFF2-40B4-BE49-F238E27FC236}">
                <a16:creationId xmlns:a16="http://schemas.microsoft.com/office/drawing/2014/main" id="{F79F59FC-A5F1-FF56-FF28-F7107D1C2733}"/>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CD0592F1-1A8A-2DF3-62DA-48A2596989D9}"/>
              </a:ext>
            </a:extLst>
          </p:cNvPr>
          <p:cNvSpPr>
            <a:spLocks noGrp="1"/>
          </p:cNvSpPr>
          <p:nvPr>
            <p:ph type="ftr" sz="quarter" idx="20"/>
          </p:nvPr>
        </p:nvSpPr>
        <p:spPr/>
        <p:txBody>
          <a:bodyPr/>
          <a:lstStyle/>
          <a:p>
            <a:r>
              <a:rPr lang="en-GB" dirty="0"/>
              <a:t>CONFIDENTIAL</a:t>
            </a:r>
            <a:endParaRPr lang="en-FI" dirty="0"/>
          </a:p>
        </p:txBody>
      </p:sp>
      <p:sp>
        <p:nvSpPr>
          <p:cNvPr id="6" name="Slide Number Placeholder 5">
            <a:extLst>
              <a:ext uri="{FF2B5EF4-FFF2-40B4-BE49-F238E27FC236}">
                <a16:creationId xmlns:a16="http://schemas.microsoft.com/office/drawing/2014/main" id="{FB054511-FDD0-2ACD-0811-396A4718691B}"/>
              </a:ext>
            </a:extLst>
          </p:cNvPr>
          <p:cNvSpPr>
            <a:spLocks noGrp="1"/>
          </p:cNvSpPr>
          <p:nvPr>
            <p:ph type="sldNum" sz="quarter" idx="21"/>
          </p:nvPr>
        </p:nvSpPr>
        <p:spPr/>
        <p:txBody>
          <a:bodyPr/>
          <a:lstStyle/>
          <a:p>
            <a:fld id="{53240F57-0F49-4240-84D5-BBD9F51A28E9}" type="slidenum">
              <a:rPr lang="fi-FI" smtClean="0"/>
              <a:pPr/>
              <a:t>6</a:t>
            </a:fld>
            <a:endParaRPr lang="fi-FI"/>
          </a:p>
        </p:txBody>
      </p:sp>
      <p:graphicFrame>
        <p:nvGraphicFramePr>
          <p:cNvPr id="18" name="Table 17">
            <a:extLst>
              <a:ext uri="{FF2B5EF4-FFF2-40B4-BE49-F238E27FC236}">
                <a16:creationId xmlns:a16="http://schemas.microsoft.com/office/drawing/2014/main" id="{904D3B56-7117-26CB-C682-73E63FA11A29}"/>
              </a:ext>
            </a:extLst>
          </p:cNvPr>
          <p:cNvGraphicFramePr>
            <a:graphicFrameLocks noGrp="1"/>
          </p:cNvGraphicFramePr>
          <p:nvPr>
            <p:extLst>
              <p:ext uri="{D42A27DB-BD31-4B8C-83A1-F6EECF244321}">
                <p14:modId xmlns:p14="http://schemas.microsoft.com/office/powerpoint/2010/main" val="191776825"/>
              </p:ext>
            </p:extLst>
          </p:nvPr>
        </p:nvGraphicFramePr>
        <p:xfrm>
          <a:off x="1712752" y="1677823"/>
          <a:ext cx="8766496" cy="4574765"/>
        </p:xfrm>
        <a:graphic>
          <a:graphicData uri="http://schemas.openxmlformats.org/drawingml/2006/table">
            <a:tbl>
              <a:tblPr/>
              <a:tblGrid>
                <a:gridCol w="2483532">
                  <a:extLst>
                    <a:ext uri="{9D8B030D-6E8A-4147-A177-3AD203B41FA5}">
                      <a16:colId xmlns:a16="http://schemas.microsoft.com/office/drawing/2014/main" val="2768074339"/>
                    </a:ext>
                  </a:extLst>
                </a:gridCol>
                <a:gridCol w="6282964">
                  <a:extLst>
                    <a:ext uri="{9D8B030D-6E8A-4147-A177-3AD203B41FA5}">
                      <a16:colId xmlns:a16="http://schemas.microsoft.com/office/drawing/2014/main" val="2024837852"/>
                    </a:ext>
                  </a:extLst>
                </a:gridCol>
              </a:tblGrid>
              <a:tr h="278035">
                <a:tc>
                  <a:txBody>
                    <a:bodyPr/>
                    <a:lstStyle/>
                    <a:p>
                      <a:pPr algn="ctr" fontAlgn="ctr"/>
                      <a:r>
                        <a:rPr lang="en-US" sz="1400" b="1" i="0" u="none" strike="noStrike" dirty="0">
                          <a:solidFill>
                            <a:srgbClr val="000000"/>
                          </a:solidFill>
                          <a:effectLst/>
                          <a:latin typeface="Aptos Narrow" panose="020B0004020202020204" pitchFamily="34" charset="0"/>
                        </a:rPr>
                        <a:t>Layer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Aptos Narrow" panose="020B0004020202020204" pitchFamily="34" charset="0"/>
                        </a:rPr>
                        <a:t>Technology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81900115"/>
                  </a:ext>
                </a:extLst>
              </a:tr>
              <a:tr h="278035">
                <a:tc>
                  <a:txBody>
                    <a:bodyPr/>
                    <a:lstStyle/>
                    <a:p>
                      <a:pPr algn="l" fontAlgn="ctr"/>
                      <a:r>
                        <a:rPr lang="en-US" sz="1400" b="1" i="0" u="none" strike="noStrike" dirty="0">
                          <a:solidFill>
                            <a:srgbClr val="000000"/>
                          </a:solidFill>
                          <a:effectLst/>
                          <a:latin typeface="Aptos Narrow" panose="020B0004020202020204" pitchFamily="34" charset="0"/>
                        </a:rPr>
                        <a:t>Application Logic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a:solidFill>
                            <a:srgbClr val="000000"/>
                          </a:solidFill>
                          <a:effectLst/>
                          <a:latin typeface="Aptos Narrow" panose="020B0004020202020204" pitchFamily="34" charset="0"/>
                        </a:rPr>
                        <a:t>SAP Cloud Application Programming Model (CAP)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1822171"/>
                  </a:ext>
                </a:extLst>
              </a:tr>
              <a:tr h="278035">
                <a:tc>
                  <a:txBody>
                    <a:bodyPr/>
                    <a:lstStyle/>
                    <a:p>
                      <a:pPr algn="l" fontAlgn="ctr"/>
                      <a:r>
                        <a:rPr lang="en-US" sz="1400" b="1" i="0" u="none" strike="noStrike" dirty="0">
                          <a:solidFill>
                            <a:srgbClr val="000000"/>
                          </a:solidFill>
                          <a:effectLst/>
                          <a:latin typeface="Aptos Narrow" panose="020B0004020202020204" pitchFamily="34" charset="0"/>
                        </a:rPr>
                        <a:t>Development Environment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a:solidFill>
                            <a:srgbClr val="000000"/>
                          </a:solidFill>
                          <a:effectLst/>
                          <a:latin typeface="Aptos Narrow" panose="020B0004020202020204" pitchFamily="34" charset="0"/>
                        </a:rPr>
                        <a:t>VS Code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9059823"/>
                  </a:ext>
                </a:extLst>
              </a:tr>
              <a:tr h="278035">
                <a:tc>
                  <a:txBody>
                    <a:bodyPr/>
                    <a:lstStyle/>
                    <a:p>
                      <a:pPr algn="l" fontAlgn="ctr"/>
                      <a:r>
                        <a:rPr lang="en-US" sz="1400" b="1" i="0" u="none" strike="noStrike" dirty="0">
                          <a:solidFill>
                            <a:srgbClr val="000000"/>
                          </a:solidFill>
                          <a:effectLst/>
                          <a:latin typeface="Aptos Narrow" panose="020B0004020202020204" pitchFamily="34" charset="0"/>
                        </a:rPr>
                        <a:t>AI Plugin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a:solidFill>
                            <a:srgbClr val="000000"/>
                          </a:solidFill>
                          <a:effectLst/>
                          <a:latin typeface="Aptos Narrow" panose="020B0004020202020204" pitchFamily="34" charset="0"/>
                        </a:rPr>
                        <a:t>CAP LLM Plugin (@cap-js/llm)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80899"/>
                  </a:ext>
                </a:extLst>
              </a:tr>
              <a:tr h="278035">
                <a:tc>
                  <a:txBody>
                    <a:bodyPr/>
                    <a:lstStyle/>
                    <a:p>
                      <a:pPr algn="l" fontAlgn="ctr"/>
                      <a:r>
                        <a:rPr lang="en-US" sz="1400" b="1" i="0" u="none" strike="noStrike" dirty="0">
                          <a:solidFill>
                            <a:srgbClr val="000000"/>
                          </a:solidFill>
                          <a:effectLst/>
                          <a:latin typeface="Aptos Narrow" panose="020B0004020202020204" pitchFamily="34" charset="0"/>
                        </a:rPr>
                        <a:t>Embedding &amp; Search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dirty="0">
                          <a:solidFill>
                            <a:srgbClr val="000000"/>
                          </a:solidFill>
                          <a:effectLst/>
                          <a:latin typeface="Aptos Narrow" panose="020B0004020202020204" pitchFamily="34" charset="0"/>
                        </a:rPr>
                        <a:t>SAP HANA Cloud with Vector Engine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47186"/>
                  </a:ext>
                </a:extLst>
              </a:tr>
              <a:tr h="278035">
                <a:tc>
                  <a:txBody>
                    <a:bodyPr/>
                    <a:lstStyle/>
                    <a:p>
                      <a:pPr algn="l" fontAlgn="ctr"/>
                      <a:r>
                        <a:rPr lang="en-US" sz="1400" b="1" i="0" u="none" strike="noStrike" dirty="0">
                          <a:solidFill>
                            <a:srgbClr val="000000"/>
                          </a:solidFill>
                          <a:effectLst/>
                          <a:latin typeface="Aptos Narrow" panose="020B0004020202020204" pitchFamily="34" charset="0"/>
                        </a:rPr>
                        <a:t>AI Models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it-IT" sz="1400" b="0" i="0" u="none" strike="noStrike" dirty="0">
                          <a:solidFill>
                            <a:srgbClr val="000000"/>
                          </a:solidFill>
                          <a:effectLst/>
                          <a:latin typeface="Aptos Narrow" panose="020B0004020202020204" pitchFamily="34" charset="0"/>
                        </a:rPr>
                        <a:t>SAP AI Core / OpenAI (via Gen AI Hub)</a:t>
                      </a:r>
                    </a:p>
                    <a:p>
                      <a:pPr algn="l" fontAlgn="ctr"/>
                      <a:r>
                        <a:rPr lang="it-IT" sz="1400" b="0" i="0" u="none" strike="noStrike" dirty="0">
                          <a:solidFill>
                            <a:srgbClr val="000000"/>
                          </a:solidFill>
                          <a:effectLst/>
                          <a:latin typeface="Aptos Narrow" panose="020B0004020202020204" pitchFamily="34" charset="0"/>
                        </a:rPr>
                        <a:t>Text embedding: text-embedding-ada-002</a:t>
                      </a:r>
                    </a:p>
                    <a:p>
                      <a:pPr algn="l" fontAlgn="ctr"/>
                      <a:r>
                        <a:rPr lang="it-IT" sz="1400" b="0" i="0" u="none" strike="noStrike" dirty="0">
                          <a:solidFill>
                            <a:srgbClr val="000000"/>
                          </a:solidFill>
                          <a:effectLst/>
                          <a:latin typeface="Aptos Narrow" panose="020B0004020202020204" pitchFamily="34" charset="0"/>
                        </a:rPr>
                        <a:t>LLM: gpt-mini-4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467812"/>
                  </a:ext>
                </a:extLst>
              </a:tr>
              <a:tr h="278035">
                <a:tc>
                  <a:txBody>
                    <a:bodyPr/>
                    <a:lstStyle/>
                    <a:p>
                      <a:pPr marL="0" algn="l" defTabSz="914400" rtl="0" eaLnBrk="1" fontAlgn="ctr" latinLnBrk="0" hangingPunct="1"/>
                      <a:r>
                        <a:rPr lang="en-US" sz="1400" b="1" i="0" u="none" strike="noStrike" kern="1200" dirty="0">
                          <a:solidFill>
                            <a:srgbClr val="000000"/>
                          </a:solidFill>
                          <a:effectLst/>
                          <a:latin typeface="Aptos Narrow" panose="020B0004020202020204" pitchFamily="34" charset="0"/>
                          <a:ea typeface="+mn-ea"/>
                          <a:cs typeface="+mn-cs"/>
                        </a:rPr>
                        <a:t>RAG implementation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it-IT" sz="1400" b="0" i="0" u="none" strike="noStrike" kern="1200" dirty="0">
                          <a:solidFill>
                            <a:srgbClr val="000000"/>
                          </a:solidFill>
                          <a:effectLst/>
                          <a:latin typeface="Aptos Narrow" panose="020B0004020202020204" pitchFamily="34" charset="0"/>
                          <a:ea typeface="+mn-ea"/>
                          <a:cs typeface="+mn-cs"/>
                        </a:rPr>
                        <a:t>LangChain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17684"/>
                  </a:ext>
                </a:extLst>
              </a:tr>
              <a:tr h="278035">
                <a:tc>
                  <a:txBody>
                    <a:bodyPr/>
                    <a:lstStyle/>
                    <a:p>
                      <a:pPr marL="0" algn="l" defTabSz="914400" rtl="0" eaLnBrk="1" fontAlgn="ctr" latinLnBrk="0" hangingPunct="1"/>
                      <a:r>
                        <a:rPr lang="en-US" sz="1400" b="1" i="0" u="none" strike="noStrike" kern="1200" dirty="0">
                          <a:solidFill>
                            <a:srgbClr val="000000"/>
                          </a:solidFill>
                          <a:effectLst/>
                          <a:latin typeface="Aptos Narrow" panose="020B0004020202020204" pitchFamily="34" charset="0"/>
                          <a:ea typeface="+mn-ea"/>
                          <a:cs typeface="+mn-cs"/>
                        </a:rPr>
                        <a:t>Integration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kern="1200" dirty="0">
                          <a:solidFill>
                            <a:srgbClr val="000000"/>
                          </a:solidFill>
                          <a:effectLst/>
                          <a:latin typeface="Aptos Narrow" panose="020B0004020202020204" pitchFamily="34" charset="0"/>
                          <a:ea typeface="+mn-ea"/>
                          <a:cs typeface="+mn-cs"/>
                        </a:rPr>
                        <a:t>SAP Destination Service, SAP S/4HANA APIs (</a:t>
                      </a:r>
                      <a:r>
                        <a:rPr lang="en-US" sz="1400" b="0" i="0" u="none" strike="noStrike" kern="1200" dirty="0" err="1">
                          <a:solidFill>
                            <a:srgbClr val="000000"/>
                          </a:solidFill>
                          <a:effectLst/>
                          <a:latin typeface="Aptos Narrow" panose="020B0004020202020204" pitchFamily="34" charset="0"/>
                          <a:ea typeface="+mn-ea"/>
                          <a:cs typeface="+mn-cs"/>
                        </a:rPr>
                        <a:t>Neomore’s</a:t>
                      </a:r>
                      <a:r>
                        <a:rPr lang="en-US" sz="1400" b="0" i="0" u="none" strike="noStrike" kern="1200" dirty="0">
                          <a:solidFill>
                            <a:srgbClr val="000000"/>
                          </a:solidFill>
                          <a:effectLst/>
                          <a:latin typeface="Aptos Narrow" panose="020B0004020202020204" pitchFamily="34" charset="0"/>
                          <a:ea typeface="+mn-ea"/>
                          <a:cs typeface="+mn-cs"/>
                        </a:rPr>
                        <a:t> SAP S4Hana)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012553"/>
                  </a:ext>
                </a:extLst>
              </a:tr>
              <a:tr h="278035">
                <a:tc>
                  <a:txBody>
                    <a:bodyPr/>
                    <a:lstStyle/>
                    <a:p>
                      <a:pPr marL="0" algn="l" defTabSz="914400" rtl="0" eaLnBrk="1" fontAlgn="ctr" latinLnBrk="0" hangingPunct="1"/>
                      <a:r>
                        <a:rPr lang="en-US" sz="1400" b="1" i="0" u="none" strike="noStrike" kern="1200" dirty="0">
                          <a:solidFill>
                            <a:srgbClr val="000000"/>
                          </a:solidFill>
                          <a:effectLst/>
                          <a:latin typeface="Aptos Narrow" panose="020B0004020202020204" pitchFamily="34" charset="0"/>
                          <a:ea typeface="+mn-ea"/>
                          <a:cs typeface="+mn-cs"/>
                        </a:rPr>
                        <a:t>Frontend UI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kern="1200" dirty="0">
                          <a:solidFill>
                            <a:srgbClr val="000000"/>
                          </a:solidFill>
                          <a:effectLst/>
                          <a:latin typeface="Aptos Narrow" panose="020B0004020202020204" pitchFamily="34" charset="0"/>
                          <a:ea typeface="+mn-ea"/>
                          <a:cs typeface="+mn-cs"/>
                        </a:rPr>
                        <a:t>SAPUI5</a:t>
                      </a:r>
                    </a:p>
                    <a:p>
                      <a:pPr algn="l" fontAlgn="ctr"/>
                      <a:r>
                        <a:rPr lang="en-US" sz="1400" b="0" i="0" u="none" strike="noStrike" kern="1200" dirty="0">
                          <a:solidFill>
                            <a:srgbClr val="000000"/>
                          </a:solidFill>
                          <a:effectLst/>
                          <a:latin typeface="Aptos Narrow" panose="020B0004020202020204" pitchFamily="34" charset="0"/>
                          <a:ea typeface="+mn-ea"/>
                          <a:cs typeface="+mn-cs"/>
                        </a:rPr>
                        <a:t>Swagger UI for API documentation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8584049"/>
                  </a:ext>
                </a:extLst>
              </a:tr>
              <a:tr h="278035">
                <a:tc>
                  <a:txBody>
                    <a:bodyPr/>
                    <a:lstStyle/>
                    <a:p>
                      <a:pPr marL="0" algn="l" defTabSz="914400" rtl="0" eaLnBrk="1" fontAlgn="ctr" latinLnBrk="0" hangingPunct="1"/>
                      <a:r>
                        <a:rPr lang="en-US" sz="1400" b="1" i="0" u="none" strike="noStrike" kern="1200" dirty="0">
                          <a:solidFill>
                            <a:srgbClr val="000000"/>
                          </a:solidFill>
                          <a:effectLst/>
                          <a:latin typeface="Aptos Narrow" panose="020B0004020202020204" pitchFamily="34" charset="0"/>
                          <a:ea typeface="+mn-ea"/>
                          <a:cs typeface="+mn-cs"/>
                        </a:rPr>
                        <a:t>Deployment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kern="1200" dirty="0">
                          <a:solidFill>
                            <a:srgbClr val="000000"/>
                          </a:solidFill>
                          <a:effectLst/>
                          <a:latin typeface="Aptos Narrow" panose="020B0004020202020204" pitchFamily="34" charset="0"/>
                          <a:ea typeface="+mn-ea"/>
                          <a:cs typeface="+mn-cs"/>
                        </a:rPr>
                        <a:t>Cloud Foundry via VS code</a:t>
                      </a:r>
                      <a:br>
                        <a:rPr lang="en-US" sz="1400" b="0" i="0" u="none" strike="noStrike" kern="1200" dirty="0">
                          <a:solidFill>
                            <a:srgbClr val="000000"/>
                          </a:solidFill>
                          <a:effectLst/>
                          <a:latin typeface="Aptos Narrow" panose="020B0004020202020204" pitchFamily="34" charset="0"/>
                          <a:ea typeface="+mn-ea"/>
                          <a:cs typeface="+mn-cs"/>
                        </a:rPr>
                      </a:br>
                      <a:r>
                        <a:rPr lang="en-US" sz="1400" b="0" i="0" u="none" strike="noStrike" kern="1200" dirty="0">
                          <a:solidFill>
                            <a:srgbClr val="000000"/>
                          </a:solidFill>
                          <a:effectLst/>
                          <a:latin typeface="Aptos Narrow" panose="020B0004020202020204" pitchFamily="34" charset="0"/>
                          <a:ea typeface="+mn-ea"/>
                          <a:cs typeface="+mn-cs"/>
                        </a:rPr>
                        <a:t>Multi-Target Application (MTA) architecture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6066879"/>
                  </a:ext>
                </a:extLst>
              </a:tr>
              <a:tr h="278035">
                <a:tc>
                  <a:txBody>
                    <a:bodyPr/>
                    <a:lstStyle/>
                    <a:p>
                      <a:pPr marL="0" algn="l" defTabSz="914400" rtl="0" eaLnBrk="1" fontAlgn="ctr" latinLnBrk="0" hangingPunct="1"/>
                      <a:r>
                        <a:rPr lang="en-US" sz="1400" b="1" i="0" u="none" strike="noStrike" kern="1200" dirty="0">
                          <a:solidFill>
                            <a:srgbClr val="000000"/>
                          </a:solidFill>
                          <a:effectLst/>
                          <a:latin typeface="Aptos Narrow" panose="020B0004020202020204" pitchFamily="34" charset="0"/>
                          <a:ea typeface="+mn-ea"/>
                          <a:cs typeface="+mn-cs"/>
                        </a:rPr>
                        <a:t>Version Control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kern="1200" dirty="0">
                          <a:solidFill>
                            <a:srgbClr val="000000"/>
                          </a:solidFill>
                          <a:effectLst/>
                          <a:latin typeface="Aptos Narrow" panose="020B0004020202020204" pitchFamily="34" charset="0"/>
                          <a:ea typeface="+mn-ea"/>
                          <a:cs typeface="+mn-cs"/>
                        </a:rPr>
                        <a:t>Git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829824"/>
                  </a:ext>
                </a:extLst>
              </a:tr>
              <a:tr h="278035">
                <a:tc>
                  <a:txBody>
                    <a:bodyPr/>
                    <a:lstStyle/>
                    <a:p>
                      <a:pPr marL="0" algn="l" defTabSz="914400" rtl="0" eaLnBrk="1" fontAlgn="ctr" latinLnBrk="0" hangingPunct="1"/>
                      <a:r>
                        <a:rPr lang="en-US" sz="1400" b="1" i="0" u="none" strike="noStrike" kern="1200" dirty="0">
                          <a:solidFill>
                            <a:srgbClr val="000000"/>
                          </a:solidFill>
                          <a:effectLst/>
                          <a:latin typeface="Aptos Narrow" panose="020B0004020202020204" pitchFamily="34" charset="0"/>
                          <a:ea typeface="+mn-ea"/>
                          <a:cs typeface="+mn-cs"/>
                        </a:rPr>
                        <a:t>Repository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400" b="0" i="0" u="none" strike="noStrike" kern="1200" dirty="0">
                          <a:solidFill>
                            <a:srgbClr val="000000"/>
                          </a:solidFill>
                          <a:effectLst/>
                          <a:latin typeface="Aptos Narrow" panose="020B0004020202020204" pitchFamily="34" charset="0"/>
                          <a:ea typeface="+mn-ea"/>
                          <a:cs typeface="+mn-cs"/>
                        </a:rPr>
                        <a:t>GitHub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1134232"/>
                  </a:ext>
                </a:extLst>
              </a:tr>
              <a:tr h="278035">
                <a:tc>
                  <a:txBody>
                    <a:bodyPr/>
                    <a:lstStyle/>
                    <a:p>
                      <a:pPr algn="l" fontAlgn="ctr"/>
                      <a:r>
                        <a:rPr lang="en-US" sz="1400" b="1" i="0" u="none" strike="noStrike" kern="1200" dirty="0">
                          <a:solidFill>
                            <a:srgbClr val="000000"/>
                          </a:solidFill>
                          <a:effectLst/>
                          <a:latin typeface="Aptos Narrow" panose="020B0004020202020204" pitchFamily="34" charset="0"/>
                          <a:ea typeface="+mn-ea"/>
                          <a:cs typeface="+mn-cs"/>
                        </a:rPr>
                        <a:t>HTTP Client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1400" b="0" i="0" u="none" strike="noStrike" kern="1200" dirty="0">
                          <a:solidFill>
                            <a:srgbClr val="000000"/>
                          </a:solidFill>
                          <a:effectLst/>
                          <a:latin typeface="Aptos Narrow" panose="020B0004020202020204" pitchFamily="34" charset="0"/>
                          <a:ea typeface="+mn-ea"/>
                          <a:cs typeface="+mn-cs"/>
                        </a:rPr>
                        <a:t>SAP Cloud SDK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165527"/>
                  </a:ext>
                </a:extLst>
              </a:tr>
              <a:tr h="278035">
                <a:tc>
                  <a:txBody>
                    <a:bodyPr/>
                    <a:lstStyle/>
                    <a:p>
                      <a:pPr algn="l" fontAlgn="ctr"/>
                      <a:r>
                        <a:rPr lang="en-US" sz="1400" b="1" i="0" u="none" strike="noStrike" kern="1200" dirty="0">
                          <a:solidFill>
                            <a:srgbClr val="000000"/>
                          </a:solidFill>
                          <a:effectLst/>
                          <a:latin typeface="Aptos Narrow" panose="020B0004020202020204" pitchFamily="34" charset="0"/>
                          <a:ea typeface="+mn-ea"/>
                          <a:cs typeface="+mn-cs"/>
                        </a:rPr>
                        <a:t>Testing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1400" b="0" i="0" u="none" strike="noStrike" kern="1200" dirty="0">
                          <a:solidFill>
                            <a:srgbClr val="000000"/>
                          </a:solidFill>
                          <a:effectLst/>
                          <a:latin typeface="Aptos Narrow" panose="020B0004020202020204" pitchFamily="34" charset="0"/>
                          <a:ea typeface="+mn-ea"/>
                          <a:cs typeface="+mn-cs"/>
                        </a:rPr>
                        <a:t>Jest and Mocha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040991"/>
                  </a:ext>
                </a:extLst>
              </a:tr>
            </a:tbl>
          </a:graphicData>
        </a:graphic>
      </p:graphicFrame>
    </p:spTree>
    <p:extLst>
      <p:ext uri="{BB962C8B-B14F-4D97-AF65-F5344CB8AC3E}">
        <p14:creationId xmlns:p14="http://schemas.microsoft.com/office/powerpoint/2010/main" val="166665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0563-2BF9-B0E8-A2F9-792F304E43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67DA9E-6A63-2267-3411-3A48B16FA115}"/>
              </a:ext>
            </a:extLst>
          </p:cNvPr>
          <p:cNvSpPr>
            <a:spLocks noGrp="1"/>
          </p:cNvSpPr>
          <p:nvPr>
            <p:ph type="body" idx="14"/>
          </p:nvPr>
        </p:nvSpPr>
        <p:spPr/>
        <p:txBody>
          <a:bodyPr/>
          <a:lstStyle/>
          <a:p>
            <a:r>
              <a:rPr lang="en-US" dirty="0" err="1"/>
              <a:t>Poc</a:t>
            </a:r>
            <a:r>
              <a:rPr lang="en-US" dirty="0"/>
              <a:t> Use case 1: Introducing the PoC : Plant-Ops Assistant Architecture</a:t>
            </a:r>
            <a:endParaRPr lang="en-FI" dirty="0"/>
          </a:p>
        </p:txBody>
      </p:sp>
      <p:sp>
        <p:nvSpPr>
          <p:cNvPr id="3" name="Text Placeholder 2">
            <a:extLst>
              <a:ext uri="{FF2B5EF4-FFF2-40B4-BE49-F238E27FC236}">
                <a16:creationId xmlns:a16="http://schemas.microsoft.com/office/drawing/2014/main" id="{BD1E2776-E057-EA01-DFBC-4A688971EC1E}"/>
              </a:ext>
            </a:extLst>
          </p:cNvPr>
          <p:cNvSpPr>
            <a:spLocks noGrp="1"/>
          </p:cNvSpPr>
          <p:nvPr>
            <p:ph type="body" sz="quarter" idx="18"/>
          </p:nvPr>
        </p:nvSpPr>
        <p:spPr>
          <a:xfrm>
            <a:off x="339055" y="1386630"/>
            <a:ext cx="10591800" cy="4671909"/>
          </a:xfrm>
          <a:ln>
            <a:solidFill>
              <a:srgbClr val="1E1E1E"/>
            </a:solidFill>
          </a:ln>
        </p:spPr>
        <p:txBody>
          <a:bodyPr>
            <a:noAutofit/>
          </a:bodyPr>
          <a:lstStyle/>
          <a:p>
            <a:pPr marL="0" indent="0">
              <a:buNone/>
            </a:pPr>
            <a:r>
              <a:rPr lang="en-US" sz="1200" b="1" dirty="0"/>
              <a:t>Architecture</a:t>
            </a:r>
          </a:p>
          <a:p>
            <a:pPr marL="0" indent="0">
              <a:buNone/>
            </a:pPr>
            <a:endParaRPr lang="en-US" sz="1200" dirty="0"/>
          </a:p>
          <a:p>
            <a:pPr marL="0" indent="0">
              <a:buNone/>
            </a:pPr>
            <a:endParaRPr lang="en-US" sz="1200" dirty="0"/>
          </a:p>
          <a:p>
            <a:pPr marL="0" indent="0">
              <a:buNone/>
            </a:pPr>
            <a:endParaRPr lang="en-US" sz="1200" dirty="0"/>
          </a:p>
        </p:txBody>
      </p:sp>
      <p:sp>
        <p:nvSpPr>
          <p:cNvPr id="4" name="Date Placeholder 3">
            <a:extLst>
              <a:ext uri="{FF2B5EF4-FFF2-40B4-BE49-F238E27FC236}">
                <a16:creationId xmlns:a16="http://schemas.microsoft.com/office/drawing/2014/main" id="{E05FBB6F-084F-9C89-BCEA-B68AF5A5E57C}"/>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5E4D82D5-460E-1CD6-EA60-6AE2A0C86A1A}"/>
              </a:ext>
            </a:extLst>
          </p:cNvPr>
          <p:cNvSpPr>
            <a:spLocks noGrp="1"/>
          </p:cNvSpPr>
          <p:nvPr>
            <p:ph type="ftr" sz="quarter" idx="20"/>
          </p:nvPr>
        </p:nvSpPr>
        <p:spPr/>
        <p:txBody>
          <a:bodyPr/>
          <a:lstStyle/>
          <a:p>
            <a:r>
              <a:rPr lang="en-GB" dirty="0"/>
              <a:t>CONFIDENTIAL</a:t>
            </a:r>
            <a:endParaRPr lang="en-FI" dirty="0"/>
          </a:p>
        </p:txBody>
      </p:sp>
      <p:sp>
        <p:nvSpPr>
          <p:cNvPr id="6" name="Slide Number Placeholder 5">
            <a:extLst>
              <a:ext uri="{FF2B5EF4-FFF2-40B4-BE49-F238E27FC236}">
                <a16:creationId xmlns:a16="http://schemas.microsoft.com/office/drawing/2014/main" id="{3E8BF6E2-E0A7-DBFD-413A-9F17A10993C9}"/>
              </a:ext>
            </a:extLst>
          </p:cNvPr>
          <p:cNvSpPr>
            <a:spLocks noGrp="1"/>
          </p:cNvSpPr>
          <p:nvPr>
            <p:ph type="sldNum" sz="quarter" idx="21"/>
          </p:nvPr>
        </p:nvSpPr>
        <p:spPr/>
        <p:txBody>
          <a:bodyPr/>
          <a:lstStyle/>
          <a:p>
            <a:fld id="{53240F57-0F49-4240-84D5-BBD9F51A28E9}" type="slidenum">
              <a:rPr lang="fi-FI" smtClean="0"/>
              <a:pPr/>
              <a:t>7</a:t>
            </a:fld>
            <a:endParaRPr lang="fi-FI"/>
          </a:p>
        </p:txBody>
      </p:sp>
      <p:pic>
        <p:nvPicPr>
          <p:cNvPr id="2050" name="Picture 2">
            <a:extLst>
              <a:ext uri="{FF2B5EF4-FFF2-40B4-BE49-F238E27FC236}">
                <a16:creationId xmlns:a16="http://schemas.microsoft.com/office/drawing/2014/main" id="{B5A8126F-93A1-21B3-B5E8-FA9DFDE49E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91"/>
          <a:stretch/>
        </p:blipFill>
        <p:spPr bwMode="auto">
          <a:xfrm>
            <a:off x="339055" y="1313520"/>
            <a:ext cx="11034319" cy="495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8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486C1-5CB3-ADA5-133C-5156053A59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022423-0668-5B3F-8380-CBAF6671DFE3}"/>
              </a:ext>
            </a:extLst>
          </p:cNvPr>
          <p:cNvSpPr>
            <a:spLocks noGrp="1"/>
          </p:cNvSpPr>
          <p:nvPr>
            <p:ph type="body" idx="14"/>
          </p:nvPr>
        </p:nvSpPr>
        <p:spPr/>
        <p:txBody>
          <a:bodyPr/>
          <a:lstStyle/>
          <a:p>
            <a:r>
              <a:rPr lang="en-US" dirty="0" err="1"/>
              <a:t>Poc</a:t>
            </a:r>
            <a:r>
              <a:rPr lang="en-US" dirty="0"/>
              <a:t> Use case 1: Introducing the PoC : Plant-Ops Assistant </a:t>
            </a:r>
            <a:endParaRPr lang="en-FI" dirty="0"/>
          </a:p>
        </p:txBody>
      </p:sp>
      <p:sp>
        <p:nvSpPr>
          <p:cNvPr id="3" name="Text Placeholder 2">
            <a:extLst>
              <a:ext uri="{FF2B5EF4-FFF2-40B4-BE49-F238E27FC236}">
                <a16:creationId xmlns:a16="http://schemas.microsoft.com/office/drawing/2014/main" id="{03BFEC4E-7904-4075-EA87-546C51E82E08}"/>
              </a:ext>
            </a:extLst>
          </p:cNvPr>
          <p:cNvSpPr>
            <a:spLocks noGrp="1"/>
          </p:cNvSpPr>
          <p:nvPr>
            <p:ph type="body" sz="quarter" idx="18"/>
          </p:nvPr>
        </p:nvSpPr>
        <p:spPr>
          <a:xfrm>
            <a:off x="339055" y="1386630"/>
            <a:ext cx="4585283" cy="5014170"/>
          </a:xfrm>
          <a:ln>
            <a:solidFill>
              <a:srgbClr val="1E1E1E"/>
            </a:solidFill>
          </a:ln>
        </p:spPr>
        <p:txBody>
          <a:bodyPr>
            <a:noAutofit/>
          </a:bodyPr>
          <a:lstStyle/>
          <a:p>
            <a:pPr marL="0" indent="0">
              <a:buNone/>
            </a:pPr>
            <a:r>
              <a:rPr lang="en-US" sz="1800" b="1" dirty="0"/>
              <a:t>Flow Summary</a:t>
            </a:r>
          </a:p>
          <a:p>
            <a:pPr marL="228600" indent="-228600">
              <a:buFont typeface="+mj-lt"/>
              <a:buAutoNum type="arabicPeriod"/>
            </a:pPr>
            <a:r>
              <a:rPr lang="en-US" sz="1600" b="1" dirty="0">
                <a:latin typeface="Aptos" panose="020B0004020202020204" pitchFamily="34" charset="0"/>
              </a:rPr>
              <a:t>Document Upload</a:t>
            </a:r>
          </a:p>
          <a:p>
            <a:pPr marL="0" indent="0">
              <a:buNone/>
            </a:pPr>
            <a:r>
              <a:rPr lang="en-US" sz="1600" dirty="0">
                <a:latin typeface="Aptos" panose="020B0004020202020204" pitchFamily="34" charset="0"/>
              </a:rPr>
              <a:t>→ Manual PDFs uploaded and chunked</a:t>
            </a:r>
          </a:p>
          <a:p>
            <a:pPr marL="0" indent="0">
              <a:buNone/>
            </a:pPr>
            <a:r>
              <a:rPr lang="en-US" sz="1600" dirty="0">
                <a:latin typeface="Aptos" panose="020B0004020202020204" pitchFamily="34" charset="0"/>
              </a:rPr>
              <a:t>→ Vector embeddings generated using AI models</a:t>
            </a:r>
          </a:p>
          <a:p>
            <a:pPr marL="0" indent="0">
              <a:buNone/>
            </a:pPr>
            <a:r>
              <a:rPr lang="en-US" sz="1600" dirty="0">
                <a:latin typeface="Aptos" panose="020B0004020202020204" pitchFamily="34" charset="0"/>
              </a:rPr>
              <a:t>→ Stored in SAP HANA Vector Engine</a:t>
            </a:r>
          </a:p>
          <a:p>
            <a:pPr marL="0" indent="0">
              <a:buNone/>
            </a:pPr>
            <a:r>
              <a:rPr lang="en-US" sz="1600" b="1" dirty="0">
                <a:latin typeface="Aptos" panose="020B0004020202020204" pitchFamily="34" charset="0"/>
              </a:rPr>
              <a:t>2.   User Query Input</a:t>
            </a:r>
          </a:p>
          <a:p>
            <a:pPr marL="0" indent="0">
              <a:buNone/>
            </a:pPr>
            <a:r>
              <a:rPr lang="en-US" sz="1600" dirty="0">
                <a:latin typeface="Aptos" panose="020B0004020202020204" pitchFamily="34" charset="0"/>
              </a:rPr>
              <a:t>→ End user asks a question (e.g., about equipment or manuals)</a:t>
            </a:r>
          </a:p>
          <a:p>
            <a:pPr marL="0" indent="0">
              <a:buNone/>
            </a:pPr>
            <a:r>
              <a:rPr lang="en-US" sz="1600" b="1" dirty="0">
                <a:latin typeface="Aptos" panose="020B0004020202020204" pitchFamily="34" charset="0"/>
              </a:rPr>
              <a:t>3.    Semantic Search</a:t>
            </a:r>
          </a:p>
          <a:p>
            <a:pPr marL="0" indent="0">
              <a:buNone/>
            </a:pPr>
            <a:r>
              <a:rPr lang="en-US" sz="1600" dirty="0">
                <a:latin typeface="Aptos" panose="020B0004020202020204" pitchFamily="34" charset="0"/>
              </a:rPr>
              <a:t>→ AI plugin retrieves top-k relevant document chunks</a:t>
            </a:r>
          </a:p>
          <a:p>
            <a:pPr marL="0" indent="0">
              <a:buNone/>
            </a:pPr>
            <a:r>
              <a:rPr lang="en-US" sz="1600" dirty="0">
                <a:latin typeface="Aptos" panose="020B0004020202020204" pitchFamily="34" charset="0"/>
              </a:rPr>
              <a:t>→ Also queries S/4HANA live using APIs</a:t>
            </a:r>
          </a:p>
          <a:p>
            <a:pPr marL="0" indent="0">
              <a:buNone/>
            </a:pPr>
            <a:r>
              <a:rPr lang="en-US" sz="1600" b="1" dirty="0">
                <a:latin typeface="Aptos" panose="020B0004020202020204" pitchFamily="34" charset="0"/>
              </a:rPr>
              <a:t>4.    Generative Response</a:t>
            </a:r>
          </a:p>
          <a:p>
            <a:pPr marL="0" indent="0">
              <a:buNone/>
            </a:pPr>
            <a:r>
              <a:rPr lang="en-US" sz="1600" dirty="0">
                <a:latin typeface="Aptos" panose="020B0004020202020204" pitchFamily="34" charset="0"/>
              </a:rPr>
              <a:t>→ Combines documents + live SAP data</a:t>
            </a:r>
          </a:p>
          <a:p>
            <a:pPr marL="0" indent="0">
              <a:buNone/>
            </a:pPr>
            <a:r>
              <a:rPr lang="en-US" sz="1600" dirty="0">
                <a:latin typeface="Aptos" panose="020B0004020202020204" pitchFamily="34" charset="0"/>
              </a:rPr>
              <a:t>→ Delivers human-like AI response</a:t>
            </a:r>
          </a:p>
          <a:p>
            <a:pPr marL="0" indent="0">
              <a:buNone/>
            </a:pPr>
            <a:endParaRPr lang="en-US" sz="1200" dirty="0"/>
          </a:p>
        </p:txBody>
      </p:sp>
      <p:sp>
        <p:nvSpPr>
          <p:cNvPr id="4" name="Date Placeholder 3">
            <a:extLst>
              <a:ext uri="{FF2B5EF4-FFF2-40B4-BE49-F238E27FC236}">
                <a16:creationId xmlns:a16="http://schemas.microsoft.com/office/drawing/2014/main" id="{6166ABA8-90D3-C103-B2F1-589B56B95616}"/>
              </a:ext>
            </a:extLst>
          </p:cNvPr>
          <p:cNvSpPr>
            <a:spLocks noGrp="1"/>
          </p:cNvSpPr>
          <p:nvPr>
            <p:ph type="dt" sz="half" idx="19"/>
          </p:nvPr>
        </p:nvSpPr>
        <p:spPr/>
        <p:txBody>
          <a:bodyPr/>
          <a:lstStyle/>
          <a:p>
            <a:fld id="{639C9492-D118-48D8-81CF-DC6571A05ED6}" type="datetime1">
              <a:rPr lang="fi-FI" smtClean="0"/>
              <a:t>27.5.2026</a:t>
            </a:fld>
            <a:endParaRPr lang="fi-FI" dirty="0"/>
          </a:p>
        </p:txBody>
      </p:sp>
      <p:sp>
        <p:nvSpPr>
          <p:cNvPr id="5" name="Footer Placeholder 4">
            <a:extLst>
              <a:ext uri="{FF2B5EF4-FFF2-40B4-BE49-F238E27FC236}">
                <a16:creationId xmlns:a16="http://schemas.microsoft.com/office/drawing/2014/main" id="{CB666911-E57D-C8E6-EB1B-361A540CB584}"/>
              </a:ext>
            </a:extLst>
          </p:cNvPr>
          <p:cNvSpPr>
            <a:spLocks noGrp="1"/>
          </p:cNvSpPr>
          <p:nvPr>
            <p:ph type="ftr" sz="quarter" idx="20"/>
          </p:nvPr>
        </p:nvSpPr>
        <p:spPr/>
        <p:txBody>
          <a:bodyPr/>
          <a:lstStyle/>
          <a:p>
            <a:r>
              <a:rPr lang="en-GB" dirty="0"/>
              <a:t>CONFIDENTIAL</a:t>
            </a:r>
            <a:endParaRPr lang="en-FI" dirty="0"/>
          </a:p>
        </p:txBody>
      </p:sp>
      <p:sp>
        <p:nvSpPr>
          <p:cNvPr id="6" name="Slide Number Placeholder 5">
            <a:extLst>
              <a:ext uri="{FF2B5EF4-FFF2-40B4-BE49-F238E27FC236}">
                <a16:creationId xmlns:a16="http://schemas.microsoft.com/office/drawing/2014/main" id="{6B27FA03-CBA3-3678-9E26-98630585AD31}"/>
              </a:ext>
            </a:extLst>
          </p:cNvPr>
          <p:cNvSpPr>
            <a:spLocks noGrp="1"/>
          </p:cNvSpPr>
          <p:nvPr>
            <p:ph type="sldNum" sz="quarter" idx="21"/>
          </p:nvPr>
        </p:nvSpPr>
        <p:spPr/>
        <p:txBody>
          <a:bodyPr/>
          <a:lstStyle/>
          <a:p>
            <a:fld id="{53240F57-0F49-4240-84D5-BBD9F51A28E9}" type="slidenum">
              <a:rPr lang="fi-FI" smtClean="0"/>
              <a:pPr/>
              <a:t>8</a:t>
            </a:fld>
            <a:endParaRPr lang="fi-FI"/>
          </a:p>
        </p:txBody>
      </p:sp>
      <p:pic>
        <p:nvPicPr>
          <p:cNvPr id="3075" name="Picture 3">
            <a:extLst>
              <a:ext uri="{FF2B5EF4-FFF2-40B4-BE49-F238E27FC236}">
                <a16:creationId xmlns:a16="http://schemas.microsoft.com/office/drawing/2014/main" id="{91B3F785-CAC5-3258-4A70-F2AB6FE623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27"/>
          <a:stretch/>
        </p:blipFill>
        <p:spPr bwMode="auto">
          <a:xfrm>
            <a:off x="5335397" y="1950212"/>
            <a:ext cx="6289028" cy="329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C4B8F-AC22-8C32-2B6E-FF8DB06F67EF}"/>
              </a:ext>
            </a:extLst>
          </p:cNvPr>
          <p:cNvSpPr>
            <a:spLocks noGrp="1"/>
          </p:cNvSpPr>
          <p:nvPr>
            <p:ph type="dt" sz="half" idx="11"/>
          </p:nvPr>
        </p:nvSpPr>
        <p:spPr/>
        <p:txBody>
          <a:bodyPr/>
          <a:lstStyle/>
          <a:p>
            <a:fld id="{639C9492-D118-48D8-81CF-DC6571A05ED6}" type="datetime1">
              <a:rPr lang="fi-FI" smtClean="0"/>
              <a:t>27.5.2026</a:t>
            </a:fld>
            <a:endParaRPr lang="fi-FI" dirty="0"/>
          </a:p>
        </p:txBody>
      </p:sp>
      <p:sp>
        <p:nvSpPr>
          <p:cNvPr id="3" name="Footer Placeholder 2">
            <a:extLst>
              <a:ext uri="{FF2B5EF4-FFF2-40B4-BE49-F238E27FC236}">
                <a16:creationId xmlns:a16="http://schemas.microsoft.com/office/drawing/2014/main" id="{EAD243A3-92BF-59CA-63B2-F1BF38343A8E}"/>
              </a:ext>
            </a:extLst>
          </p:cNvPr>
          <p:cNvSpPr>
            <a:spLocks noGrp="1"/>
          </p:cNvSpPr>
          <p:nvPr>
            <p:ph type="ftr" sz="quarter" idx="12"/>
          </p:nvPr>
        </p:nvSpPr>
        <p:spPr/>
        <p:txBody>
          <a:bodyPr/>
          <a:lstStyle/>
          <a:p>
            <a:r>
              <a:rPr lang="en-GB"/>
              <a:t>CONFIDENTIAL</a:t>
            </a:r>
            <a:endParaRPr lang="en-FI" dirty="0"/>
          </a:p>
        </p:txBody>
      </p:sp>
      <p:sp>
        <p:nvSpPr>
          <p:cNvPr id="4" name="Slide Number Placeholder 3">
            <a:extLst>
              <a:ext uri="{FF2B5EF4-FFF2-40B4-BE49-F238E27FC236}">
                <a16:creationId xmlns:a16="http://schemas.microsoft.com/office/drawing/2014/main" id="{C8FDC1E3-ECC6-1DF1-8B10-B23517E75B71}"/>
              </a:ext>
            </a:extLst>
          </p:cNvPr>
          <p:cNvSpPr>
            <a:spLocks noGrp="1"/>
          </p:cNvSpPr>
          <p:nvPr>
            <p:ph type="sldNum" sz="quarter" idx="13"/>
          </p:nvPr>
        </p:nvSpPr>
        <p:spPr/>
        <p:txBody>
          <a:bodyPr/>
          <a:lstStyle/>
          <a:p>
            <a:fld id="{53240F57-0F49-4240-84D5-BBD9F51A28E9}" type="slidenum">
              <a:rPr lang="fi-FI" smtClean="0"/>
              <a:pPr/>
              <a:t>9</a:t>
            </a:fld>
            <a:endParaRPr lang="fi-FI"/>
          </a:p>
        </p:txBody>
      </p:sp>
      <p:sp>
        <p:nvSpPr>
          <p:cNvPr id="5" name="Text Placeholder 4">
            <a:extLst>
              <a:ext uri="{FF2B5EF4-FFF2-40B4-BE49-F238E27FC236}">
                <a16:creationId xmlns:a16="http://schemas.microsoft.com/office/drawing/2014/main" id="{AA9E97EC-704F-7BA6-41B3-CBD6013BD09F}"/>
              </a:ext>
            </a:extLst>
          </p:cNvPr>
          <p:cNvSpPr>
            <a:spLocks noGrp="1"/>
          </p:cNvSpPr>
          <p:nvPr>
            <p:ph type="body" idx="14"/>
          </p:nvPr>
        </p:nvSpPr>
        <p:spPr/>
        <p:txBody>
          <a:bodyPr/>
          <a:lstStyle/>
          <a:p>
            <a:r>
              <a:rPr lang="en-US" dirty="0"/>
              <a:t>Let’s watch the DEMO</a:t>
            </a:r>
            <a:endParaRPr lang="en-FI" dirty="0"/>
          </a:p>
        </p:txBody>
      </p:sp>
    </p:spTree>
    <p:extLst>
      <p:ext uri="{BB962C8B-B14F-4D97-AF65-F5344CB8AC3E}">
        <p14:creationId xmlns:p14="http://schemas.microsoft.com/office/powerpoint/2010/main" val="224732854"/>
      </p:ext>
    </p:extLst>
  </p:cSld>
  <p:clrMapOvr>
    <a:masterClrMapping/>
  </p:clrMapOvr>
</p:sld>
</file>

<file path=ppt/theme/theme1.xml><?xml version="1.0" encoding="utf-8"?>
<a:theme xmlns:a="http://schemas.openxmlformats.org/drawingml/2006/main" name="Neomore Theme">
  <a:themeElements>
    <a:clrScheme name="Custom 2">
      <a:dk1>
        <a:srgbClr val="0E0E0E"/>
      </a:dk1>
      <a:lt1>
        <a:srgbClr val="FFFFFF"/>
      </a:lt1>
      <a:dk2>
        <a:srgbClr val="FF0000"/>
      </a:dk2>
      <a:lt2>
        <a:srgbClr val="FF0000"/>
      </a:lt2>
      <a:accent1>
        <a:srgbClr val="666666"/>
      </a:accent1>
      <a:accent2>
        <a:srgbClr val="F8ED53"/>
      </a:accent2>
      <a:accent3>
        <a:srgbClr val="A5A5A5"/>
      </a:accent3>
      <a:accent4>
        <a:srgbClr val="1D2021"/>
      </a:accent4>
      <a:accent5>
        <a:srgbClr val="FFFFFF"/>
      </a:accent5>
      <a:accent6>
        <a:srgbClr val="FFFFFF"/>
      </a:accent6>
      <a:hlink>
        <a:srgbClr val="FFFFFF"/>
      </a:hlink>
      <a:folHlink>
        <a:srgbClr val="FFFFFF"/>
      </a:folHlink>
    </a:clrScheme>
    <a:fontScheme name="Custom 2">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omore Powerpoint Empty Template" id="{F9D11A7D-AC76-4D6B-9550-8122137CC7AF}" vid="{D3C708D0-9154-4448-9975-16307DEBA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4A9E58D12EDD4E841A8BB89BD35EAA" ma:contentTypeVersion="4" ma:contentTypeDescription="Create a new document." ma:contentTypeScope="" ma:versionID="dcf6e021d7057dbe367e8e1b52bc41d2">
  <xsd:schema xmlns:xsd="http://www.w3.org/2001/XMLSchema" xmlns:xs="http://www.w3.org/2001/XMLSchema" xmlns:p="http://schemas.microsoft.com/office/2006/metadata/properties" xmlns:ns2="778a705a-adbd-4973-b72d-9211a5193873" targetNamespace="http://schemas.microsoft.com/office/2006/metadata/properties" ma:root="true" ma:fieldsID="9efe0dcf1875cba8614bb8fb8a24d54c" ns2:_="">
    <xsd:import namespace="778a705a-adbd-4973-b72d-9211a519387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a705a-adbd-4973-b72d-9211a5193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3B8818-0907-441E-AB7A-4B7910A44E22}">
  <ds:schemaRefs>
    <ds:schemaRef ds:uri="http://schemas.microsoft.com/sharepoint/v3/contenttype/forms"/>
  </ds:schemaRefs>
</ds:datastoreItem>
</file>

<file path=customXml/itemProps2.xml><?xml version="1.0" encoding="utf-8"?>
<ds:datastoreItem xmlns:ds="http://schemas.openxmlformats.org/officeDocument/2006/customXml" ds:itemID="{E9AEBA6F-05B7-4B19-88BF-0B5EE9943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8a705a-adbd-4973-b72d-9211a5193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BC3077-DBF9-4976-8A39-B37CAB2EB3AC}">
  <ds:schemaRefs>
    <ds:schemaRef ds:uri="http://schemas.microsoft.com/office/2006/documentManagement/types"/>
    <ds:schemaRef ds:uri="778a705a-adbd-4973-b72d-9211a5193873"/>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SAP BTP Generative AI Solution Proposals</Template>
  <TotalTime>0</TotalTime>
  <Words>1204</Words>
  <Application>Microsoft Office PowerPoint</Application>
  <PresentationFormat>Widescreen</PresentationFormat>
  <Paragraphs>237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Neomore Theme</vt:lpstr>
      <vt:lpstr>Co-Innovation: ​ SAP BTP Generative AI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Smitha Madhavan</dc:creator>
  <cp:lastModifiedBy>Smitha Madhavan</cp:lastModifiedBy>
  <cp:revision>4</cp:revision>
  <dcterms:created xsi:type="dcterms:W3CDTF">2026-05-27T09:09:11Z</dcterms:created>
  <dcterms:modified xsi:type="dcterms:W3CDTF">2026-05-27T12:13:16Z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0x010100A84A9E58D12EDD4E841A8BB89BD35EAA</vt:lpwstr>
  </property>
  <property fmtid="{D5CDD505-2E9C-101B-9397-08002B2CF9AE}" pid="3" name="MSIP_Label_34653ff5-bdd9-4615-81b7-4d27b30657d9_Enabled">
    <vt:lpwstr>true</vt:lpwstr>
  </property>
  <property fmtid="{D5CDD505-2E9C-101B-9397-08002B2CF9AE}" pid="4" name="MSIP_Label_34653ff5-bdd9-4615-81b7-4d27b30657d9_SetDate">
    <vt:lpwstr>2026-05-27T09:10:26Z</vt:lpwstr>
  </property>
  <property fmtid="{D5CDD505-2E9C-101B-9397-08002B2CF9AE}" pid="5" name="MSIP_Label_34653ff5-bdd9-4615-81b7-4d27b30657d9_Method">
    <vt:lpwstr>Standard</vt:lpwstr>
  </property>
  <property fmtid="{D5CDD505-2E9C-101B-9397-08002B2CF9AE}" pid="6" name="MSIP_Label_34653ff5-bdd9-4615-81b7-4d27b30657d9_Name">
    <vt:lpwstr>General</vt:lpwstr>
  </property>
  <property fmtid="{D5CDD505-2E9C-101B-9397-08002B2CF9AE}" pid="7" name="MSIP_Label_34653ff5-bdd9-4615-81b7-4d27b30657d9_SiteId">
    <vt:lpwstr>f543093f-25f6-4c25-9fd3-715e30655be9</vt:lpwstr>
  </property>
  <property fmtid="{D5CDD505-2E9C-101B-9397-08002B2CF9AE}" pid="8" name="MSIP_Label_34653ff5-bdd9-4615-81b7-4d27b30657d9_ActionId">
    <vt:lpwstr>424f7781-64c3-4218-97b0-417a4f6cfd4a</vt:lpwstr>
  </property>
  <property fmtid="{D5CDD505-2E9C-101B-9397-08002B2CF9AE}" pid="9" name="MSIP_Label_34653ff5-bdd9-4615-81b7-4d27b30657d9_ContentBits">
    <vt:lpwstr>0</vt:lpwstr>
  </property>
  <property fmtid="{D5CDD505-2E9C-101B-9397-08002B2CF9AE}" pid="10" name="MSIP_Label_34653ff5-bdd9-4615-81b7-4d27b30657d9_Tag">
    <vt:lpwstr>10, 3, 0, 1</vt:lpwstr>
  </property>
</Properties>
</file>